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4" r:id="rId1"/>
    <p:sldMasterId id="2147483966" r:id="rId2"/>
    <p:sldMasterId id="2147484145" r:id="rId3"/>
  </p:sldMasterIdLst>
  <p:notesMasterIdLst>
    <p:notesMasterId r:id="rId32"/>
  </p:notesMasterIdLst>
  <p:handoutMasterIdLst>
    <p:handoutMasterId r:id="rId33"/>
  </p:handoutMasterIdLst>
  <p:sldIdLst>
    <p:sldId id="257" r:id="rId4"/>
    <p:sldId id="263" r:id="rId5"/>
    <p:sldId id="291" r:id="rId6"/>
    <p:sldId id="310" r:id="rId7"/>
    <p:sldId id="259" r:id="rId8"/>
    <p:sldId id="321" r:id="rId9"/>
    <p:sldId id="302" r:id="rId10"/>
    <p:sldId id="296" r:id="rId11"/>
    <p:sldId id="297" r:id="rId12"/>
    <p:sldId id="304" r:id="rId13"/>
    <p:sldId id="305" r:id="rId14"/>
    <p:sldId id="343" r:id="rId15"/>
    <p:sldId id="344" r:id="rId16"/>
    <p:sldId id="345" r:id="rId17"/>
    <p:sldId id="312" r:id="rId18"/>
    <p:sldId id="299" r:id="rId19"/>
    <p:sldId id="281" r:id="rId20"/>
    <p:sldId id="282" r:id="rId21"/>
    <p:sldId id="283" r:id="rId22"/>
    <p:sldId id="311" r:id="rId23"/>
    <p:sldId id="318" r:id="rId24"/>
    <p:sldId id="313" r:id="rId25"/>
    <p:sldId id="314" r:id="rId26"/>
    <p:sldId id="315" r:id="rId27"/>
    <p:sldId id="316" r:id="rId28"/>
    <p:sldId id="317" r:id="rId29"/>
    <p:sldId id="342" r:id="rId30"/>
    <p:sldId id="307" r:id="rId31"/>
  </p:sldIdLst>
  <p:sldSz cx="9144000" cy="6858000" type="screen4x3"/>
  <p:notesSz cx="7099300" cy="10234613"/>
  <p:defaultTextStyle>
    <a:defPPr>
      <a:defRPr lang="en-GB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66"/>
    <a:srgbClr val="800000"/>
    <a:srgbClr val="FF6600"/>
    <a:srgbClr val="E4EFCD"/>
    <a:srgbClr val="336699"/>
    <a:srgbClr val="CC3300"/>
    <a:srgbClr val="FF33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0461" autoAdjust="0"/>
  </p:normalViewPr>
  <p:slideViewPr>
    <p:cSldViewPr snapToGrid="0" showGuides="1">
      <p:cViewPr varScale="1">
        <p:scale>
          <a:sx n="65" d="100"/>
          <a:sy n="65" d="100"/>
        </p:scale>
        <p:origin x="16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-2520" y="-102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0B394-29D9-4712-B229-21F8E3FB7554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35E217-4DCC-4625-982B-8518C59F0A36}">
      <dgm:prSet phldrT="[Text]" custT="1"/>
      <dgm:spPr>
        <a:gradFill rotWithShape="0">
          <a:gsLst>
            <a:gs pos="0">
              <a:srgbClr val="0062AC"/>
            </a:gs>
            <a:gs pos="50000">
              <a:srgbClr val="0065B0"/>
            </a:gs>
            <a:gs pos="100000">
              <a:srgbClr val="007AD6"/>
            </a:gs>
          </a:gsLst>
          <a:lin ang="16200000" scaled="1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Универсальная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печать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при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использовании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XPS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драйвера</a:t>
          </a:r>
          <a:endParaRPr lang="en-GB" sz="9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5BCCC97B-7E25-471F-8856-0521CA3CD12A}" type="parTrans" cxnId="{1FF4DDF5-9815-4E4A-96E0-30699CCB560A}">
      <dgm:prSet/>
      <dgm:spPr/>
      <dgm:t>
        <a:bodyPr/>
        <a:lstStyle/>
        <a:p>
          <a:endParaRPr lang="en-GB" sz="900">
            <a:latin typeface="+mn-lt"/>
          </a:endParaRPr>
        </a:p>
      </dgm:t>
    </dgm:pt>
    <dgm:pt modelId="{88953D65-D178-4831-90A5-03732F51D089}" type="sibTrans" cxnId="{1FF4DDF5-9815-4E4A-96E0-30699CCB560A}">
      <dgm:prSet/>
      <dgm:spPr/>
      <dgm:t>
        <a:bodyPr/>
        <a:lstStyle/>
        <a:p>
          <a:endParaRPr lang="en-GB" sz="900">
            <a:latin typeface="+mn-lt"/>
          </a:endParaRPr>
        </a:p>
      </dgm:t>
    </dgm:pt>
    <dgm:pt modelId="{505929FB-846C-42F5-955B-A51229E00BF7}">
      <dgm:prSet phldrT="[Text]" custT="1"/>
      <dgm:spPr>
        <a:gradFill rotWithShape="0">
          <a:gsLst>
            <a:gs pos="0">
              <a:srgbClr val="A00000"/>
            </a:gs>
            <a:gs pos="50000">
              <a:srgbClr val="E60000"/>
            </a:gs>
            <a:gs pos="100000">
              <a:srgbClr val="FF0000"/>
            </a:gs>
          </a:gsLst>
          <a:lin ang="16200000" scaled="1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Множество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производителей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печатной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техники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поддерживают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XPS</a:t>
          </a:r>
          <a:endParaRPr lang="en-GB" sz="9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C9E9A5C6-01EF-4DF7-932A-4048AE04AF90}" type="sibTrans" cxnId="{70C99D0D-F04B-4B1F-997A-F51B8B0B5614}">
      <dgm:prSet/>
      <dgm:spPr/>
      <dgm:t>
        <a:bodyPr/>
        <a:lstStyle/>
        <a:p>
          <a:endParaRPr lang="en-GB" sz="900">
            <a:latin typeface="+mn-lt"/>
          </a:endParaRPr>
        </a:p>
      </dgm:t>
    </dgm:pt>
    <dgm:pt modelId="{CD029FE8-4F3B-4A4C-B53A-3C18E29864E7}" type="parTrans" cxnId="{70C99D0D-F04B-4B1F-997A-F51B8B0B5614}">
      <dgm:prSet/>
      <dgm:spPr/>
      <dgm:t>
        <a:bodyPr/>
        <a:lstStyle/>
        <a:p>
          <a:endParaRPr lang="en-GB" sz="900">
            <a:latin typeface="+mn-lt"/>
          </a:endParaRPr>
        </a:p>
      </dgm:t>
    </dgm:pt>
    <dgm:pt modelId="{6246D18D-6E8D-4F70-BD87-8D45BEC43B40}">
      <dgm:prSet phldrT="[Text]" custT="1"/>
      <dgm:spPr>
        <a:gradFill rotWithShape="0">
          <a:gsLst>
            <a:gs pos="0">
              <a:srgbClr val="B48900"/>
            </a:gs>
            <a:gs pos="50000">
              <a:srgbClr val="BC8B00"/>
            </a:gs>
            <a:gs pos="100000">
              <a:srgbClr val="EEB500"/>
            </a:gs>
          </a:gsLst>
          <a:lin ang="16200000" scaled="1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Экономия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до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90%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сетевого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трафика</a:t>
          </a:r>
          <a:endParaRPr lang="en-GB" sz="9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A874FC78-7AA9-4C17-ACCD-CA39CB4AC519}" type="sibTrans" cxnId="{9E8BBCF8-522D-4CEE-906D-9F7F1F88E198}">
      <dgm:prSet/>
      <dgm:spPr/>
      <dgm:t>
        <a:bodyPr/>
        <a:lstStyle/>
        <a:p>
          <a:endParaRPr lang="en-GB" sz="900">
            <a:latin typeface="+mn-lt"/>
          </a:endParaRPr>
        </a:p>
      </dgm:t>
    </dgm:pt>
    <dgm:pt modelId="{E327A933-DCD5-4C83-B59D-500CE583E4C9}" type="parTrans" cxnId="{9E8BBCF8-522D-4CEE-906D-9F7F1F88E198}">
      <dgm:prSet/>
      <dgm:spPr/>
      <dgm:t>
        <a:bodyPr/>
        <a:lstStyle/>
        <a:p>
          <a:endParaRPr lang="en-GB" sz="900">
            <a:latin typeface="+mn-lt"/>
          </a:endParaRPr>
        </a:p>
      </dgm:t>
    </dgm:pt>
    <dgm:pt modelId="{B23EED5A-21AC-47C2-8D81-6DE60357A2C0}">
      <dgm:prSet phldrT="[Text]" custT="1"/>
      <dgm:spPr>
        <a:gradFill rotWithShape="0">
          <a:gsLst>
            <a:gs pos="0">
              <a:srgbClr val="589C33"/>
            </a:gs>
            <a:gs pos="50000">
              <a:srgbClr val="75CC45"/>
            </a:gs>
            <a:gs pos="100000">
              <a:srgbClr val="75D043"/>
            </a:gs>
          </a:gsLst>
          <a:lin ang="16200000" scaled="0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Universal Document Printing Engine (UDPE)</a:t>
          </a:r>
          <a:endParaRPr lang="en-GB" sz="9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7F21C337-E42D-446F-AE76-1558B7A2007F}" type="sibTrans" cxnId="{BBD86AB2-BA6E-4D9B-A118-561DDE719B58}">
      <dgm:prSet/>
      <dgm:spPr/>
      <dgm:t>
        <a:bodyPr/>
        <a:lstStyle/>
        <a:p>
          <a:endParaRPr lang="en-GB" sz="900">
            <a:latin typeface="+mn-lt"/>
          </a:endParaRPr>
        </a:p>
      </dgm:t>
    </dgm:pt>
    <dgm:pt modelId="{2CB69B99-2D41-4C40-8A7F-68545A1C28C7}" type="parTrans" cxnId="{BBD86AB2-BA6E-4D9B-A118-561DDE719B58}">
      <dgm:prSet/>
      <dgm:spPr/>
      <dgm:t>
        <a:bodyPr/>
        <a:lstStyle/>
        <a:p>
          <a:endParaRPr lang="en-GB" sz="900">
            <a:latin typeface="+mn-lt"/>
          </a:endParaRPr>
        </a:p>
      </dgm:t>
    </dgm:pt>
    <dgm:pt modelId="{AC91675D-0A5A-47D4-B53B-6A0B460D680F}">
      <dgm:prSet phldrT="[Text]" custT="1"/>
      <dgm:spPr>
        <a:gradFill rotWithShape="0">
          <a:gsLst>
            <a:gs pos="0">
              <a:srgbClr val="58267E"/>
            </a:gs>
            <a:gs pos="50000">
              <a:srgbClr val="612A8A"/>
            </a:gs>
            <a:gs pos="100000">
              <a:srgbClr val="7030A0"/>
            </a:gs>
          </a:gsLst>
          <a:lin ang="16200000" scaled="1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Простота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интеграции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независимо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от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количества</a:t>
          </a:r>
          <a:r>
            <a:rPr lang="en-GB" sz="9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устройств</a:t>
          </a:r>
          <a:endParaRPr lang="en-GB" sz="9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EB366CC8-90F4-4D1C-9E3D-D8486F29FB78}" type="sibTrans" cxnId="{BD89B81C-4211-49BB-B0E6-9611408C2334}">
      <dgm:prSet/>
      <dgm:spPr/>
      <dgm:t>
        <a:bodyPr/>
        <a:lstStyle/>
        <a:p>
          <a:endParaRPr lang="en-GB" sz="900">
            <a:latin typeface="+mn-lt"/>
          </a:endParaRPr>
        </a:p>
      </dgm:t>
    </dgm:pt>
    <dgm:pt modelId="{176982B6-64DB-471B-B05A-3CE19633EEB1}" type="parTrans" cxnId="{BD89B81C-4211-49BB-B0E6-9611408C2334}">
      <dgm:prSet/>
      <dgm:spPr/>
      <dgm:t>
        <a:bodyPr/>
        <a:lstStyle/>
        <a:p>
          <a:endParaRPr lang="en-GB" sz="900">
            <a:latin typeface="+mn-lt"/>
          </a:endParaRPr>
        </a:p>
      </dgm:t>
    </dgm:pt>
    <dgm:pt modelId="{F486E179-CADE-4438-B1DE-D1A5BBA1FD02}" type="pres">
      <dgm:prSet presAssocID="{A890B394-29D9-4712-B229-21F8E3FB75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5990F3B-23C8-4CE7-91D2-06DD8C71D69E}" type="pres">
      <dgm:prSet presAssocID="{1C35E217-4DCC-4625-982B-8518C59F0A36}" presName="Name5" presStyleLbl="vennNode1" presStyleIdx="0" presStyleCnt="5" custLinFactX="-59130" custLinFactNeighborX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C682DC-D2A5-4EF9-9481-407FA662683C}" type="pres">
      <dgm:prSet presAssocID="{88953D65-D178-4831-90A5-03732F51D089}" presName="space" presStyleCnt="0"/>
      <dgm:spPr/>
      <dgm:t>
        <a:bodyPr/>
        <a:lstStyle/>
        <a:p>
          <a:endParaRPr lang="en-GB"/>
        </a:p>
      </dgm:t>
    </dgm:pt>
    <dgm:pt modelId="{1FF16341-6D3C-483D-908B-394CED43E4D2}" type="pres">
      <dgm:prSet presAssocID="{AC91675D-0A5A-47D4-B53B-6A0B460D680F}" presName="Name5" presStyleLbl="vennNode1" presStyleIdx="1" presStyleCnt="5" custLinFactX="-16429" custLinFactNeighborX="-100000" custLinFactNeighborY="-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CE3059-3894-4849-ABFF-2412F3BD4CC3}" type="pres">
      <dgm:prSet presAssocID="{EB366CC8-90F4-4D1C-9E3D-D8486F29FB78}" presName="space" presStyleCnt="0"/>
      <dgm:spPr/>
      <dgm:t>
        <a:bodyPr/>
        <a:lstStyle/>
        <a:p>
          <a:endParaRPr lang="en-GB"/>
        </a:p>
      </dgm:t>
    </dgm:pt>
    <dgm:pt modelId="{83E11492-5AC2-4B7F-8CF8-B9A8F853DF5F}" type="pres">
      <dgm:prSet presAssocID="{B23EED5A-21AC-47C2-8D81-6DE60357A2C0}" presName="Name5" presStyleLbl="vennNode1" presStyleIdx="2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C22640-FCDF-42E8-8946-24043196AC22}" type="pres">
      <dgm:prSet presAssocID="{7F21C337-E42D-446F-AE76-1558B7A2007F}" presName="space" presStyleCnt="0"/>
      <dgm:spPr/>
      <dgm:t>
        <a:bodyPr/>
        <a:lstStyle/>
        <a:p>
          <a:endParaRPr lang="en-GB"/>
        </a:p>
      </dgm:t>
    </dgm:pt>
    <dgm:pt modelId="{6CCB74A0-701A-471A-99EE-240417EA4D3C}" type="pres">
      <dgm:prSet presAssocID="{6246D18D-6E8D-4F70-BD87-8D45BEC43B40}" presName="Name5" presStyleLbl="vennNode1" presStyleIdx="3" presStyleCnt="5" custLinFactX="16572" custLinFactNeighborX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72254C-A441-4500-8C4A-CAC185592569}" type="pres">
      <dgm:prSet presAssocID="{A874FC78-7AA9-4C17-ACCD-CA39CB4AC519}" presName="space" presStyleCnt="0"/>
      <dgm:spPr/>
      <dgm:t>
        <a:bodyPr/>
        <a:lstStyle/>
        <a:p>
          <a:endParaRPr lang="en-GB"/>
        </a:p>
      </dgm:t>
    </dgm:pt>
    <dgm:pt modelId="{2A81420F-5078-40CD-B4AF-89103D79B3B5}" type="pres">
      <dgm:prSet presAssocID="{505929FB-846C-42F5-955B-A51229E00BF7}" presName="Name5" presStyleLbl="vennNode1" presStyleIdx="4" presStyleCnt="5" custLinFactX="59134" custLinFactNeighborX="100000" custLinFactNeighborY="-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30BE655-FDF7-4A6B-AF55-47220EC3F8B7}" type="presOf" srcId="{B23EED5A-21AC-47C2-8D81-6DE60357A2C0}" destId="{83E11492-5AC2-4B7F-8CF8-B9A8F853DF5F}" srcOrd="0" destOrd="0" presId="urn:microsoft.com/office/officeart/2005/8/layout/venn3"/>
    <dgm:cxn modelId="{5E0CCDB2-1D2E-45CA-9543-A78CC5191274}" type="presOf" srcId="{AC91675D-0A5A-47D4-B53B-6A0B460D680F}" destId="{1FF16341-6D3C-483D-908B-394CED43E4D2}" srcOrd="0" destOrd="0" presId="urn:microsoft.com/office/officeart/2005/8/layout/venn3"/>
    <dgm:cxn modelId="{1FF4DDF5-9815-4E4A-96E0-30699CCB560A}" srcId="{A890B394-29D9-4712-B229-21F8E3FB7554}" destId="{1C35E217-4DCC-4625-982B-8518C59F0A36}" srcOrd="0" destOrd="0" parTransId="{5BCCC97B-7E25-471F-8856-0521CA3CD12A}" sibTransId="{88953D65-D178-4831-90A5-03732F51D089}"/>
    <dgm:cxn modelId="{03CAB775-7C80-417A-A94A-D9ED402FCBA1}" type="presOf" srcId="{6246D18D-6E8D-4F70-BD87-8D45BEC43B40}" destId="{6CCB74A0-701A-471A-99EE-240417EA4D3C}" srcOrd="0" destOrd="0" presId="urn:microsoft.com/office/officeart/2005/8/layout/venn3"/>
    <dgm:cxn modelId="{BBD86AB2-BA6E-4D9B-A118-561DDE719B58}" srcId="{A890B394-29D9-4712-B229-21F8E3FB7554}" destId="{B23EED5A-21AC-47C2-8D81-6DE60357A2C0}" srcOrd="2" destOrd="0" parTransId="{2CB69B99-2D41-4C40-8A7F-68545A1C28C7}" sibTransId="{7F21C337-E42D-446F-AE76-1558B7A2007F}"/>
    <dgm:cxn modelId="{9E8BBCF8-522D-4CEE-906D-9F7F1F88E198}" srcId="{A890B394-29D9-4712-B229-21F8E3FB7554}" destId="{6246D18D-6E8D-4F70-BD87-8D45BEC43B40}" srcOrd="3" destOrd="0" parTransId="{E327A933-DCD5-4C83-B59D-500CE583E4C9}" sibTransId="{A874FC78-7AA9-4C17-ACCD-CA39CB4AC519}"/>
    <dgm:cxn modelId="{BD89B81C-4211-49BB-B0E6-9611408C2334}" srcId="{A890B394-29D9-4712-B229-21F8E3FB7554}" destId="{AC91675D-0A5A-47D4-B53B-6A0B460D680F}" srcOrd="1" destOrd="0" parTransId="{176982B6-64DB-471B-B05A-3CE19633EEB1}" sibTransId="{EB366CC8-90F4-4D1C-9E3D-D8486F29FB78}"/>
    <dgm:cxn modelId="{545A4D48-76F4-43C6-AA7A-710CBE130FDB}" type="presOf" srcId="{505929FB-846C-42F5-955B-A51229E00BF7}" destId="{2A81420F-5078-40CD-B4AF-89103D79B3B5}" srcOrd="0" destOrd="0" presId="urn:microsoft.com/office/officeart/2005/8/layout/venn3"/>
    <dgm:cxn modelId="{70C99D0D-F04B-4B1F-997A-F51B8B0B5614}" srcId="{A890B394-29D9-4712-B229-21F8E3FB7554}" destId="{505929FB-846C-42F5-955B-A51229E00BF7}" srcOrd="4" destOrd="0" parTransId="{CD029FE8-4F3B-4A4C-B53A-3C18E29864E7}" sibTransId="{C9E9A5C6-01EF-4DF7-932A-4048AE04AF90}"/>
    <dgm:cxn modelId="{2AE62E3F-6B61-4F71-9AB5-3FEC84794975}" type="presOf" srcId="{1C35E217-4DCC-4625-982B-8518C59F0A36}" destId="{05990F3B-23C8-4CE7-91D2-06DD8C71D69E}" srcOrd="0" destOrd="0" presId="urn:microsoft.com/office/officeart/2005/8/layout/venn3"/>
    <dgm:cxn modelId="{B49C50C6-52F2-4671-85AC-8E66ADD83A4F}" type="presOf" srcId="{A890B394-29D9-4712-B229-21F8E3FB7554}" destId="{F486E179-CADE-4438-B1DE-D1A5BBA1FD02}" srcOrd="0" destOrd="0" presId="urn:microsoft.com/office/officeart/2005/8/layout/venn3"/>
    <dgm:cxn modelId="{3BF15D22-2AEA-49FB-89AF-ACC3DC58AE03}" type="presParOf" srcId="{F486E179-CADE-4438-B1DE-D1A5BBA1FD02}" destId="{05990F3B-23C8-4CE7-91D2-06DD8C71D69E}" srcOrd="0" destOrd="0" presId="urn:microsoft.com/office/officeart/2005/8/layout/venn3"/>
    <dgm:cxn modelId="{3A521718-99B8-4BDA-A5C5-3541119E53C5}" type="presParOf" srcId="{F486E179-CADE-4438-B1DE-D1A5BBA1FD02}" destId="{E9C682DC-D2A5-4EF9-9481-407FA662683C}" srcOrd="1" destOrd="0" presId="urn:microsoft.com/office/officeart/2005/8/layout/venn3"/>
    <dgm:cxn modelId="{F679E94D-FB52-4C6F-A68A-67C18CC8BC63}" type="presParOf" srcId="{F486E179-CADE-4438-B1DE-D1A5BBA1FD02}" destId="{1FF16341-6D3C-483D-908B-394CED43E4D2}" srcOrd="2" destOrd="0" presId="urn:microsoft.com/office/officeart/2005/8/layout/venn3"/>
    <dgm:cxn modelId="{9EC2EB68-A051-4718-A6DF-F115F6DB6828}" type="presParOf" srcId="{F486E179-CADE-4438-B1DE-D1A5BBA1FD02}" destId="{31CE3059-3894-4849-ABFF-2412F3BD4CC3}" srcOrd="3" destOrd="0" presId="urn:microsoft.com/office/officeart/2005/8/layout/venn3"/>
    <dgm:cxn modelId="{412E526A-8BD4-4C7E-AA9D-F6CAC6B54B12}" type="presParOf" srcId="{F486E179-CADE-4438-B1DE-D1A5BBA1FD02}" destId="{83E11492-5AC2-4B7F-8CF8-B9A8F853DF5F}" srcOrd="4" destOrd="0" presId="urn:microsoft.com/office/officeart/2005/8/layout/venn3"/>
    <dgm:cxn modelId="{F745E644-E78C-4FE0-9B24-4F1948E10138}" type="presParOf" srcId="{F486E179-CADE-4438-B1DE-D1A5BBA1FD02}" destId="{B3C22640-FCDF-42E8-8946-24043196AC22}" srcOrd="5" destOrd="0" presId="urn:microsoft.com/office/officeart/2005/8/layout/venn3"/>
    <dgm:cxn modelId="{8F3259EF-3EFB-46FB-8A70-212A8867709D}" type="presParOf" srcId="{F486E179-CADE-4438-B1DE-D1A5BBA1FD02}" destId="{6CCB74A0-701A-471A-99EE-240417EA4D3C}" srcOrd="6" destOrd="0" presId="urn:microsoft.com/office/officeart/2005/8/layout/venn3"/>
    <dgm:cxn modelId="{9DFE13E0-2390-4C5F-91C8-5A93DBD61779}" type="presParOf" srcId="{F486E179-CADE-4438-B1DE-D1A5BBA1FD02}" destId="{5672254C-A441-4500-8C4A-CAC185592569}" srcOrd="7" destOrd="0" presId="urn:microsoft.com/office/officeart/2005/8/layout/venn3"/>
    <dgm:cxn modelId="{EEC64D48-854D-457F-AA50-408160D9E86E}" type="presParOf" srcId="{F486E179-CADE-4438-B1DE-D1A5BBA1FD02}" destId="{2A81420F-5078-40CD-B4AF-89103D79B3B5}" srcOrd="8" destOrd="0" presId="urn:microsoft.com/office/officeart/2005/8/layout/venn3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90F3B-23C8-4CE7-91D2-06DD8C71D69E}">
      <dsp:nvSpPr>
        <dsp:cNvPr id="0" name=""/>
        <dsp:cNvSpPr/>
      </dsp:nvSpPr>
      <dsp:spPr>
        <a:xfrm>
          <a:off x="14460" y="740"/>
          <a:ext cx="1514250" cy="1514250"/>
        </a:xfrm>
        <a:prstGeom prst="ellipse">
          <a:avLst/>
        </a:prstGeom>
        <a:gradFill rotWithShape="0">
          <a:gsLst>
            <a:gs pos="0">
              <a:srgbClr val="0062AC"/>
            </a:gs>
            <a:gs pos="50000">
              <a:srgbClr val="0065B0"/>
            </a:gs>
            <a:gs pos="100000">
              <a:srgbClr val="007AD6"/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334" tIns="11430" rIns="83334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Универсальная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печать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при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использовании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XPS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драйвера</a:t>
          </a:r>
          <a:endParaRPr lang="en-GB" sz="9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236217" y="222497"/>
        <a:ext cx="1070736" cy="1070736"/>
      </dsp:txXfrm>
    </dsp:sp>
    <dsp:sp modelId="{1FF16341-6D3C-483D-908B-394CED43E4D2}">
      <dsp:nvSpPr>
        <dsp:cNvPr id="0" name=""/>
        <dsp:cNvSpPr/>
      </dsp:nvSpPr>
      <dsp:spPr>
        <a:xfrm>
          <a:off x="1872460" y="0"/>
          <a:ext cx="1514250" cy="1514250"/>
        </a:xfrm>
        <a:prstGeom prst="ellipse">
          <a:avLst/>
        </a:prstGeom>
        <a:gradFill rotWithShape="0">
          <a:gsLst>
            <a:gs pos="0">
              <a:srgbClr val="58267E"/>
            </a:gs>
            <a:gs pos="50000">
              <a:srgbClr val="612A8A"/>
            </a:gs>
            <a:gs pos="100000">
              <a:srgbClr val="7030A0"/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334" tIns="11430" rIns="83334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Простота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интеграции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независимо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от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количества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устройств</a:t>
          </a:r>
          <a:endParaRPr lang="en-GB" sz="9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2094217" y="221757"/>
        <a:ext cx="1070736" cy="1070736"/>
      </dsp:txXfrm>
    </dsp:sp>
    <dsp:sp modelId="{83E11492-5AC2-4B7F-8CF8-B9A8F853DF5F}">
      <dsp:nvSpPr>
        <dsp:cNvPr id="0" name=""/>
        <dsp:cNvSpPr/>
      </dsp:nvSpPr>
      <dsp:spPr>
        <a:xfrm>
          <a:off x="3635486" y="740"/>
          <a:ext cx="1514250" cy="1514250"/>
        </a:xfrm>
        <a:prstGeom prst="ellipse">
          <a:avLst/>
        </a:prstGeom>
        <a:gradFill rotWithShape="0">
          <a:gsLst>
            <a:gs pos="0">
              <a:srgbClr val="589C33"/>
            </a:gs>
            <a:gs pos="50000">
              <a:srgbClr val="75CC45"/>
            </a:gs>
            <a:gs pos="100000">
              <a:srgbClr val="75D043"/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334" tIns="11430" rIns="83334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Universal Document Printing Engine (UDPE)</a:t>
          </a:r>
          <a:endParaRPr lang="en-GB" sz="9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3857243" y="222497"/>
        <a:ext cx="1070736" cy="1070736"/>
      </dsp:txXfrm>
    </dsp:sp>
    <dsp:sp modelId="{6CCB74A0-701A-471A-99EE-240417EA4D3C}">
      <dsp:nvSpPr>
        <dsp:cNvPr id="0" name=""/>
        <dsp:cNvSpPr/>
      </dsp:nvSpPr>
      <dsp:spPr>
        <a:xfrm>
          <a:off x="5400678" y="740"/>
          <a:ext cx="1514250" cy="1514250"/>
        </a:xfrm>
        <a:prstGeom prst="ellipse">
          <a:avLst/>
        </a:prstGeom>
        <a:gradFill rotWithShape="0">
          <a:gsLst>
            <a:gs pos="0">
              <a:srgbClr val="B48900"/>
            </a:gs>
            <a:gs pos="50000">
              <a:srgbClr val="BC8B00"/>
            </a:gs>
            <a:gs pos="100000">
              <a:srgbClr val="EEB500"/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334" tIns="11430" rIns="83334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Экономия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до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90%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сетевого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трафика</a:t>
          </a:r>
          <a:endParaRPr lang="en-GB" sz="9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5622435" y="222497"/>
        <a:ext cx="1070736" cy="1070736"/>
      </dsp:txXfrm>
    </dsp:sp>
    <dsp:sp modelId="{2A81420F-5078-40CD-B4AF-89103D79B3B5}">
      <dsp:nvSpPr>
        <dsp:cNvPr id="0" name=""/>
        <dsp:cNvSpPr/>
      </dsp:nvSpPr>
      <dsp:spPr>
        <a:xfrm>
          <a:off x="7256573" y="0"/>
          <a:ext cx="1514250" cy="1514250"/>
        </a:xfrm>
        <a:prstGeom prst="ellipse">
          <a:avLst/>
        </a:prstGeom>
        <a:gradFill rotWithShape="0">
          <a:gsLst>
            <a:gs pos="0">
              <a:srgbClr val="A00000"/>
            </a:gs>
            <a:gs pos="50000">
              <a:srgbClr val="E60000"/>
            </a:gs>
            <a:gs pos="100000">
              <a:srgbClr val="FF0000"/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334" tIns="11430" rIns="83334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Множество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производителей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печатной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техники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r>
            <a:rPr lang="en-GB" sz="9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поддерживают</a:t>
          </a:r>
          <a:r>
            <a:rPr lang="en-GB" sz="9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XPS</a:t>
          </a:r>
          <a:endParaRPr lang="en-GB" sz="9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7478330" y="221757"/>
        <a:ext cx="1070736" cy="1070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1" tIns="49514" rIns="99031" bIns="49514" numCol="1" anchor="t" anchorCtr="0" compatLnSpc="1">
            <a:prstTxWarp prst="textNoShape">
              <a:avLst/>
            </a:prstTxWarp>
          </a:bodyPr>
          <a:lstStyle>
            <a:lvl1pPr defTabSz="989013">
              <a:lnSpc>
                <a:spcPct val="100000"/>
              </a:lnSpc>
              <a:spcBef>
                <a:spcPct val="0"/>
              </a:spcBef>
              <a:defRPr sz="13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1" tIns="49514" rIns="99031" bIns="49514" numCol="1" anchor="t" anchorCtr="0" compatLnSpc="1">
            <a:prstTxWarp prst="textNoShape">
              <a:avLst/>
            </a:prstTxWarp>
          </a:bodyPr>
          <a:lstStyle>
            <a:lvl1pPr algn="r" defTabSz="989013">
              <a:lnSpc>
                <a:spcPct val="100000"/>
              </a:lnSpc>
              <a:spcBef>
                <a:spcPct val="0"/>
              </a:spcBef>
              <a:defRPr sz="13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1" tIns="49514" rIns="99031" bIns="49514" numCol="1" anchor="b" anchorCtr="0" compatLnSpc="1">
            <a:prstTxWarp prst="textNoShape">
              <a:avLst/>
            </a:prstTxWarp>
          </a:bodyPr>
          <a:lstStyle>
            <a:lvl1pPr defTabSz="989013">
              <a:lnSpc>
                <a:spcPct val="100000"/>
              </a:lnSpc>
              <a:spcBef>
                <a:spcPct val="0"/>
              </a:spcBef>
              <a:defRPr sz="13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1" tIns="49514" rIns="99031" bIns="49514" numCol="1" anchor="b" anchorCtr="0" compatLnSpc="1">
            <a:prstTxWarp prst="textNoShape">
              <a:avLst/>
            </a:prstTxWarp>
          </a:bodyPr>
          <a:lstStyle>
            <a:lvl1pPr algn="r" defTabSz="989013">
              <a:lnSpc>
                <a:spcPct val="100000"/>
              </a:lnSpc>
              <a:spcBef>
                <a:spcPct val="0"/>
              </a:spcBef>
              <a:defRPr sz="1300" b="1">
                <a:latin typeface="Arial" panose="020B0604020202020204" pitchFamily="34" charset="0"/>
              </a:defRPr>
            </a:lvl1pPr>
          </a:lstStyle>
          <a:p>
            <a:fld id="{BF293B26-2BF6-472F-AB07-B9D9846FD3B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3642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1" tIns="49514" rIns="99031" bIns="49514" numCol="1" anchor="t" anchorCtr="0" compatLnSpc="1">
            <a:prstTxWarp prst="textNoShape">
              <a:avLst/>
            </a:prstTxWarp>
          </a:bodyPr>
          <a:lstStyle>
            <a:lvl1pPr defTabSz="989013">
              <a:lnSpc>
                <a:spcPct val="100000"/>
              </a:lnSpc>
              <a:spcBef>
                <a:spcPct val="0"/>
              </a:spcBef>
              <a:defRPr sz="13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1" tIns="49514" rIns="99031" bIns="49514" numCol="1" anchor="t" anchorCtr="0" compatLnSpc="1">
            <a:prstTxWarp prst="textNoShape">
              <a:avLst/>
            </a:prstTxWarp>
          </a:bodyPr>
          <a:lstStyle>
            <a:lvl1pPr algn="r" defTabSz="989013">
              <a:lnSpc>
                <a:spcPct val="100000"/>
              </a:lnSpc>
              <a:spcBef>
                <a:spcPct val="0"/>
              </a:spcBef>
              <a:defRPr sz="13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1" tIns="49514" rIns="99031" bIns="49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NOTES</a:t>
            </a:r>
          </a:p>
          <a:p>
            <a:pPr lvl="0"/>
            <a:r>
              <a:rPr lang="en-GB" noProof="0" smtClean="0"/>
              <a:t>_________________________________________________</a:t>
            </a:r>
          </a:p>
          <a:p>
            <a:pPr lvl="0"/>
            <a:endParaRPr lang="en-GB" noProof="0" smtClean="0"/>
          </a:p>
          <a:p>
            <a:pPr lvl="0"/>
            <a:r>
              <a:rPr lang="en-GB" noProof="0" smtClean="0"/>
              <a:t>_________________________________________________</a:t>
            </a:r>
          </a:p>
          <a:p>
            <a:pPr lvl="0"/>
            <a:endParaRPr lang="en-GB" noProof="0" smtClean="0"/>
          </a:p>
          <a:p>
            <a:pPr lvl="0"/>
            <a:r>
              <a:rPr lang="en-GB" noProof="0" smtClean="0"/>
              <a:t>_________________________________________________</a:t>
            </a:r>
          </a:p>
          <a:p>
            <a:pPr lvl="0"/>
            <a:endParaRPr lang="en-GB" noProof="0" smtClean="0"/>
          </a:p>
          <a:p>
            <a:pPr lvl="0"/>
            <a:r>
              <a:rPr lang="en-GB" noProof="0" smtClean="0"/>
              <a:t>_________________________________________________</a:t>
            </a:r>
          </a:p>
          <a:p>
            <a:pPr lvl="0"/>
            <a:endParaRPr lang="en-GB" noProof="0" smtClean="0"/>
          </a:p>
          <a:p>
            <a:pPr lvl="0"/>
            <a:r>
              <a:rPr lang="en-GB" noProof="0" smtClean="0"/>
              <a:t>_________________________________________________</a:t>
            </a:r>
          </a:p>
          <a:p>
            <a:pPr lvl="0"/>
            <a:endParaRPr lang="en-GB" noProof="0" smtClean="0"/>
          </a:p>
          <a:p>
            <a:pPr lvl="0"/>
            <a:r>
              <a:rPr lang="en-GB" noProof="0" smtClean="0"/>
              <a:t>_________________________________________________</a:t>
            </a:r>
          </a:p>
          <a:p>
            <a:pPr lvl="0"/>
            <a:endParaRPr lang="en-GB" noProof="0" smtClean="0"/>
          </a:p>
          <a:p>
            <a:pPr lvl="0"/>
            <a:r>
              <a:rPr lang="en-GB" noProof="0" smtClean="0"/>
              <a:t>_________________________________________________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1" tIns="49514" rIns="99031" bIns="49514" numCol="1" anchor="b" anchorCtr="0" compatLnSpc="1">
            <a:prstTxWarp prst="textNoShape">
              <a:avLst/>
            </a:prstTxWarp>
          </a:bodyPr>
          <a:lstStyle>
            <a:lvl1pPr defTabSz="989013">
              <a:lnSpc>
                <a:spcPct val="100000"/>
              </a:lnSpc>
              <a:spcBef>
                <a:spcPct val="0"/>
              </a:spcBef>
              <a:defRPr sz="13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1" tIns="49514" rIns="99031" bIns="49514" numCol="1" anchor="b" anchorCtr="0" compatLnSpc="1">
            <a:prstTxWarp prst="textNoShape">
              <a:avLst/>
            </a:prstTxWarp>
          </a:bodyPr>
          <a:lstStyle>
            <a:lvl1pPr algn="r" defTabSz="989013">
              <a:lnSpc>
                <a:spcPct val="100000"/>
              </a:lnSpc>
              <a:spcBef>
                <a:spcPct val="0"/>
              </a:spcBef>
              <a:defRPr sz="1300" b="1">
                <a:latin typeface="Arial" panose="020B0604020202020204" pitchFamily="34" charset="0"/>
              </a:defRPr>
            </a:lvl1pPr>
          </a:lstStyle>
          <a:p>
            <a:fld id="{8BB9814D-6571-4FB3-BD5D-8E4B2A78184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72191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Futura Lt BT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814D-6571-4FB3-BD5D-8E4B2A781840}" type="slidenum">
              <a:rPr lang="en-GB" altLang="ru-RU" smtClean="0"/>
              <a:pPr/>
              <a:t>1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8627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814D-6571-4FB3-BD5D-8E4B2A781840}" type="slidenum">
              <a:rPr lang="en-GB" altLang="ru-RU" smtClean="0"/>
              <a:pPr/>
              <a:t>14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31669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1" tIns="49514" rIns="99031" bIns="49514" anchor="b"/>
          <a:lstStyle>
            <a:lvl1pPr defTabSz="989013" eaLnBrk="0" hangingPunct="0">
              <a:spcBef>
                <a:spcPct val="30000"/>
              </a:spcBef>
              <a:defRPr sz="1600" b="1">
                <a:solidFill>
                  <a:schemeClr val="tx1"/>
                </a:solidFill>
                <a:latin typeface="Futura Lt BT" pitchFamily="34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DFAF82FD-6033-46B2-9299-027E025634FD}" type="slidenum">
              <a:rPr lang="en-GB" altLang="ru-RU" sz="1300"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GB" altLang="ru-RU" sz="1300">
              <a:latin typeface="Arial" panose="020B0604020202020204" pitchFamily="34" charset="0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1" tIns="49514" rIns="99031" bIns="49514" anchor="b"/>
          <a:lstStyle>
            <a:lvl1pPr defTabSz="989013" eaLnBrk="0" hangingPunct="0">
              <a:spcBef>
                <a:spcPct val="30000"/>
              </a:spcBef>
              <a:defRPr sz="1600" b="1">
                <a:solidFill>
                  <a:schemeClr val="tx1"/>
                </a:solidFill>
                <a:latin typeface="Futura Lt BT" pitchFamily="34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6B5B107C-2386-4F3C-AFC1-D4B32118AC0C}" type="slidenum">
              <a:rPr lang="en-GB" altLang="ru-RU" sz="1300"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GB" altLang="ru-RU" sz="1300">
              <a:latin typeface="Arial" panose="020B0604020202020204" pitchFamily="34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35775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spcBef>
                <a:spcPct val="30000"/>
              </a:spcBef>
              <a:defRPr sz="1600" b="1">
                <a:solidFill>
                  <a:schemeClr val="tx1"/>
                </a:solidFill>
                <a:latin typeface="Futura Lt BT" pitchFamily="34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03D12F-52BA-481E-9A56-FDB8C0C14C6B}" type="slidenum">
              <a:rPr lang="en-GB" altLang="ru-RU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73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814D-6571-4FB3-BD5D-8E4B2A781840}" type="slidenum">
              <a:rPr lang="en-GB" altLang="ru-RU" smtClean="0"/>
              <a:pPr/>
              <a:t>23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72664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814D-6571-4FB3-BD5D-8E4B2A781840}" type="slidenum">
              <a:rPr lang="en-GB" altLang="ru-RU" smtClean="0"/>
              <a:pPr/>
              <a:t>25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9297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814D-6571-4FB3-BD5D-8E4B2A781840}" type="slidenum">
              <a:rPr lang="en-GB" altLang="ru-RU" smtClean="0"/>
              <a:pPr/>
              <a:t>2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4503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814D-6571-4FB3-BD5D-8E4B2A781840}" type="slidenum">
              <a:rPr lang="en-GB" altLang="ru-RU" smtClean="0"/>
              <a:pPr/>
              <a:t>3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49813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spcBef>
                <a:spcPct val="30000"/>
              </a:spcBef>
              <a:defRPr sz="1600" b="1">
                <a:solidFill>
                  <a:schemeClr val="tx1"/>
                </a:solidFill>
                <a:latin typeface="Futura Lt BT" pitchFamily="34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F6D278-044A-48EE-94B0-F2C73D65915E}" type="slidenum">
              <a:rPr lang="en-GB" altLang="ru-RU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ru-RU" sz="13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0" tIns="45715" rIns="91430" bIns="45715"/>
          <a:lstStyle/>
          <a:p>
            <a:pPr eaLnBrk="1" hangingPunct="1"/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14403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441325"/>
            <a:ext cx="4953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95A8-6916-4BE0-A8A9-86BE92210F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2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814D-6571-4FB3-BD5D-8E4B2A781840}" type="slidenum">
              <a:rPr lang="en-GB" altLang="ru-RU" smtClean="0"/>
              <a:pPr/>
              <a:t>7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32276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814D-6571-4FB3-BD5D-8E4B2A781840}" type="slidenum">
              <a:rPr lang="en-GB" altLang="ru-RU" smtClean="0"/>
              <a:pPr/>
              <a:t>9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3211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E0E906-C49A-4826-8F40-9E997DD9CD72}" type="slidenum">
              <a:rPr lang="en-GB" altLang="ru-RU"/>
              <a:pPr eaLnBrk="1" hangingPunct="1"/>
              <a:t>12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8144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ru-RU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641497-B8FB-4B85-A094-61C42C94D6F2}" type="slidenum">
              <a:rPr lang="en-GB" altLang="ru-RU"/>
              <a:pPr eaLnBrk="1" hangingPunct="1"/>
              <a:t>13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5851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C088A-544B-4E10-B44D-65B12FE87B28}" type="datetime4">
              <a:rPr lang="ru-RU" smtClean="0"/>
              <a:t>18 января 2016 г.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www.nicotech.ru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26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 flipV="1">
            <a:off x="0" y="6364288"/>
            <a:ext cx="9144000" cy="17462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17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6" y="115890"/>
            <a:ext cx="15732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B19D-4D6E-45C3-8BEA-FE72A6F99488}" type="datetime4">
              <a:rPr lang="ru-RU" smtClean="0"/>
              <a:t>18 января 2016 г.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www.nicotech.ru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FC3E-8743-4083-95F2-57309D684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2036-A6BA-48C3-B170-12630F158B36}" type="datetime4">
              <a:rPr lang="ru-RU" smtClean="0"/>
              <a:t>18 января 2016 г.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www.nicotech.ru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FC3E-8743-4083-95F2-57309D684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 flipV="1">
            <a:off x="0" y="6364288"/>
            <a:ext cx="9144000" cy="17462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B19D-4D6E-45C3-8BEA-FE72A6F99488}" type="datetime4">
              <a:rPr lang="ru-RU" smtClean="0"/>
              <a:t>18 января 2016 г.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www.nicotech.ru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FC3E-8743-4083-95F2-57309D684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2036-A6BA-48C3-B170-12630F158B36}" type="datetime4">
              <a:rPr lang="ru-RU" smtClean="0"/>
              <a:t>18 января 2016 г.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www.nicotech.ru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FC3E-8743-4083-95F2-57309D684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9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defRPr/>
            </a:pPr>
            <a:endParaRPr lang="en-US" altLang="ru-RU" sz="1000" smtClean="0"/>
          </a:p>
        </p:txBody>
      </p:sp>
      <p:pic>
        <p:nvPicPr>
          <p:cNvPr id="1027" name="Picture 3" descr="iStock_000003281931Lar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AutoShape 26"/>
          <p:cNvSpPr>
            <a:spLocks noChangeArrowheads="1"/>
          </p:cNvSpPr>
          <p:nvPr userDrawn="1"/>
        </p:nvSpPr>
        <p:spPr bwMode="auto">
          <a:xfrm>
            <a:off x="0" y="5084765"/>
            <a:ext cx="9144000" cy="1773237"/>
          </a:xfrm>
          <a:prstGeom prst="flowChartManualInpu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defRPr/>
            </a:pPr>
            <a:endParaRPr lang="en-US" altLang="ru-RU" sz="1000" smtClean="0"/>
          </a:p>
        </p:txBody>
      </p:sp>
      <p:sp>
        <p:nvSpPr>
          <p:cNvPr id="1029" name="Line 27"/>
          <p:cNvSpPr>
            <a:spLocks noChangeShapeType="1"/>
          </p:cNvSpPr>
          <p:nvPr userDrawn="1"/>
        </p:nvSpPr>
        <p:spPr bwMode="auto">
          <a:xfrm flipV="1">
            <a:off x="0" y="5084763"/>
            <a:ext cx="9144000" cy="360362"/>
          </a:xfrm>
          <a:prstGeom prst="line">
            <a:avLst/>
          </a:prstGeom>
          <a:noFill/>
          <a:ln w="76200">
            <a:solidFill>
              <a:srgbClr val="CBE1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b"/>
          <a:lstStyle/>
          <a:p>
            <a:endParaRPr lang="ru-RU" sz="1000"/>
          </a:p>
        </p:txBody>
      </p:sp>
      <p:sp>
        <p:nvSpPr>
          <p:cNvPr id="1030" name="Line 31"/>
          <p:cNvSpPr>
            <a:spLocks noChangeShapeType="1"/>
          </p:cNvSpPr>
          <p:nvPr userDrawn="1"/>
        </p:nvSpPr>
        <p:spPr bwMode="auto">
          <a:xfrm flipV="1">
            <a:off x="6372225" y="0"/>
            <a:ext cx="0" cy="5157788"/>
          </a:xfrm>
          <a:prstGeom prst="line">
            <a:avLst/>
          </a:prstGeom>
          <a:noFill/>
          <a:ln w="76200">
            <a:solidFill>
              <a:srgbClr val="CBE1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b"/>
          <a:lstStyle/>
          <a:p>
            <a:endParaRPr lang="ru-RU" sz="1000"/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484315"/>
            <a:ext cx="59055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32" name="Rectangle 25"/>
          <p:cNvSpPr>
            <a:spLocks noChangeArrowheads="1"/>
          </p:cNvSpPr>
          <p:nvPr userDrawn="1"/>
        </p:nvSpPr>
        <p:spPr bwMode="auto">
          <a:xfrm>
            <a:off x="0" y="5516565"/>
            <a:ext cx="9144000" cy="1341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defRPr/>
            </a:pPr>
            <a:endParaRPr lang="en-US" altLang="ru-RU" sz="1000" smtClean="0"/>
          </a:p>
        </p:txBody>
      </p:sp>
      <p:sp>
        <p:nvSpPr>
          <p:cNvPr id="13987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1" y="6162677"/>
            <a:ext cx="19589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7544F1BA-0C20-4CA2-876E-B8FAE60B0B02}" type="datetime4">
              <a:rPr lang="ru-RU" smtClean="0"/>
              <a:t>18 января 2016 г.</a:t>
            </a:fld>
            <a:endParaRPr lang="en-US"/>
          </a:p>
        </p:txBody>
      </p:sp>
      <p:sp>
        <p:nvSpPr>
          <p:cNvPr id="13987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1" y="6381752"/>
            <a:ext cx="36734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en-US" smtClean="0"/>
              <a:t>www.nicotech.ru</a:t>
            </a:r>
            <a:endParaRPr lang="en-US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5588000"/>
            <a:ext cx="8569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800" tIns="45720" rIns="468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Name, Title</a:t>
            </a:r>
            <a:endParaRPr lang="en-GB" altLang="ru-RU" smtClean="0"/>
          </a:p>
        </p:txBody>
      </p:sp>
      <p:pic>
        <p:nvPicPr>
          <p:cNvPr id="1036" name="Picture 17" descr="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6072188"/>
            <a:ext cx="18176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B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B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B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B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B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Futura L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Futura L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Futura L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Futura L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Futura B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9" y="1484315"/>
            <a:ext cx="85693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800" tIns="45720" rIns="468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7951" y="188913"/>
            <a:ext cx="71977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3078" name="Picture 8" descr="RINGDALE_LOGO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6" y="188913"/>
            <a:ext cx="1585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6" y="115890"/>
            <a:ext cx="15843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 flipV="1">
            <a:off x="0" y="6364288"/>
            <a:ext cx="9144000" cy="17462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81" name="Picture 12" descr="HP_Logo_Black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692150"/>
            <a:ext cx="1109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>
          <a:xfrm>
            <a:off x="179389" y="6390484"/>
            <a:ext cx="283845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4BAFE-237A-42E5-8FD7-0BDC4CD04CF2}" type="datetime4">
              <a:rPr lang="ru-RU" smtClean="0"/>
              <a:t>18 января 2016 г.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79389" y="6611146"/>
            <a:ext cx="3086100" cy="27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www.nicotech.ru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719889" y="63817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FC3E-8743-4083-95F2-57309D6843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CC66"/>
          </a:solidFill>
          <a:latin typeface="Futura B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B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B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B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B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utura L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utura L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utura L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utura L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Futura B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Futura Bk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Futura Bk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Futura B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utura B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9" y="1484315"/>
            <a:ext cx="85693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800" tIns="45720" rIns="468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7951" y="188913"/>
            <a:ext cx="71977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flipV="1">
            <a:off x="0" y="6364288"/>
            <a:ext cx="9144000" cy="17462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>
          <a:xfrm>
            <a:off x="179389" y="6390484"/>
            <a:ext cx="283845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4BAFE-237A-42E5-8FD7-0BDC4CD04CF2}" type="datetime4">
              <a:rPr lang="ru-RU" smtClean="0"/>
              <a:t>18 января 2016 г.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79389" y="6611146"/>
            <a:ext cx="3086100" cy="27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www.nicotech.ru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719889" y="63817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FC3E-8743-4083-95F2-57309D684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0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CC66"/>
          </a:solidFill>
          <a:latin typeface="Futura B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B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B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B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B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utura L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utura L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utura L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utura L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Futura B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Futura Bk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Futura Bk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Futura B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utura B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diagramLayout" Target="../diagrams/layout1.xml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Relationship Id="rId1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18" Type="http://schemas.openxmlformats.org/officeDocument/2006/relationships/image" Target="../media/image19.png"/><Relationship Id="rId3" Type="http://schemas.openxmlformats.org/officeDocument/2006/relationships/image" Target="../media/image8.png"/><Relationship Id="rId21" Type="http://schemas.openxmlformats.org/officeDocument/2006/relationships/image" Target="../media/image21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jpeg"/><Relationship Id="rId20" Type="http://schemas.microsoft.com/office/2007/relationships/hdphoto" Target="../media/hdphoto5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12.jpeg"/><Relationship Id="rId19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smtClean="0"/>
              <a:t>FollowMe</a:t>
            </a:r>
            <a:r>
              <a:rPr lang="en-GB" altLang="ru-RU" baseline="30000" smtClean="0"/>
              <a:t>®</a:t>
            </a:r>
            <a:r>
              <a:rPr lang="en-GB" altLang="ru-RU" smtClean="0"/>
              <a:t/>
            </a:r>
            <a:br>
              <a:rPr lang="en-GB" altLang="ru-RU" smtClean="0"/>
            </a:br>
            <a:r>
              <a:rPr lang="ru-RU" altLang="ru-RU" sz="3200">
                <a:latin typeface="Futura Hv" pitchFamily="34" charset="0"/>
              </a:rPr>
              <a:t>Универсальная система печати</a:t>
            </a:r>
            <a:endParaRPr lang="en-GB" altLang="ru-RU" sz="3200">
              <a:latin typeface="Futura Hv" pitchFamily="34" charset="0"/>
            </a:endParaRPr>
          </a:p>
        </p:txBody>
      </p:sp>
      <p:pic>
        <p:nvPicPr>
          <p:cNvPr id="717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0" y="5929315"/>
            <a:ext cx="1743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r>
              <a:rPr lang="ru-RU" altLang="ru-RU" dirty="0" smtClean="0"/>
              <a:t>Политики и печать по</a:t>
            </a:r>
            <a:r>
              <a:rPr lang="en-GB" altLang="ru-RU" dirty="0" smtClean="0"/>
              <a:t> </a:t>
            </a:r>
            <a:r>
              <a:rPr lang="ru-RU" altLang="ru-RU" dirty="0" smtClean="0"/>
              <a:t>правилам</a:t>
            </a:r>
            <a:endParaRPr lang="en-GB" altLang="ru-RU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99CC66"/>
                </a:solidFill>
              </a:rPr>
              <a:t>Политики</a:t>
            </a:r>
            <a:endParaRPr lang="en-GB" altLang="ru-RU" sz="2400" b="1" dirty="0">
              <a:solidFill>
                <a:srgbClr val="99CC66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altLang="ru-RU" sz="2200" dirty="0"/>
              <a:t>Контроль доступа к цветной печати</a:t>
            </a:r>
            <a:endParaRPr lang="en-GB" altLang="ru-RU" sz="2200" dirty="0"/>
          </a:p>
          <a:p>
            <a:pPr lvl="2">
              <a:lnSpc>
                <a:spcPct val="80000"/>
              </a:lnSpc>
            </a:pPr>
            <a:r>
              <a:rPr lang="ru-RU" altLang="ru-RU" sz="2000" dirty="0"/>
              <a:t>По пользователям, группам или приложениям</a:t>
            </a:r>
            <a:endParaRPr lang="en-GB" altLang="ru-RU" sz="2000" dirty="0"/>
          </a:p>
          <a:p>
            <a:pPr lvl="1">
              <a:lnSpc>
                <a:spcPct val="80000"/>
              </a:lnSpc>
            </a:pPr>
            <a:r>
              <a:rPr lang="ru-RU" altLang="ru-RU" sz="2200" dirty="0"/>
              <a:t>Ограничения пользователей</a:t>
            </a:r>
            <a:endParaRPr lang="en-GB" altLang="ru-RU" sz="2200" dirty="0"/>
          </a:p>
          <a:p>
            <a:pPr lvl="2">
              <a:lnSpc>
                <a:spcPct val="80000"/>
              </a:lnSpc>
            </a:pPr>
            <a:r>
              <a:rPr lang="ru-RU" altLang="ru-RU" sz="2000" dirty="0"/>
              <a:t>Цвет</a:t>
            </a:r>
            <a:r>
              <a:rPr lang="en-GB" altLang="ru-RU" sz="2000" dirty="0"/>
              <a:t>, </a:t>
            </a:r>
            <a:r>
              <a:rPr lang="ru-RU" altLang="ru-RU" sz="2000" dirty="0"/>
              <a:t>Формат бумаги</a:t>
            </a:r>
            <a:r>
              <a:rPr lang="en-GB" altLang="ru-RU" sz="2000" dirty="0"/>
              <a:t>, </a:t>
            </a:r>
            <a:r>
              <a:rPr lang="ru-RU" altLang="ru-RU" sz="2000" dirty="0"/>
              <a:t>Часы работы</a:t>
            </a:r>
            <a:r>
              <a:rPr lang="en-GB" altLang="ru-RU" sz="2000" dirty="0"/>
              <a:t>, </a:t>
            </a:r>
            <a:r>
              <a:rPr lang="ru-RU" altLang="ru-RU" sz="2000" dirty="0"/>
              <a:t>Размер файла и т.д.</a:t>
            </a:r>
            <a:endParaRPr lang="en-GB" altLang="ru-RU" sz="2000" dirty="0"/>
          </a:p>
          <a:p>
            <a:pPr lvl="1">
              <a:lnSpc>
                <a:spcPct val="80000"/>
              </a:lnSpc>
            </a:pPr>
            <a:r>
              <a:rPr lang="ru-RU" altLang="ru-RU" sz="2200" dirty="0"/>
              <a:t>Принудительные политики</a:t>
            </a:r>
            <a:endParaRPr lang="en-GB" altLang="ru-RU" sz="2200" dirty="0"/>
          </a:p>
          <a:p>
            <a:pPr lvl="2">
              <a:lnSpc>
                <a:spcPct val="80000"/>
              </a:lnSpc>
            </a:pPr>
            <a:r>
              <a:rPr lang="ru-RU" altLang="ru-RU" sz="2000" dirty="0"/>
              <a:t>Конвертация цвета в Ч/Б</a:t>
            </a:r>
            <a:endParaRPr lang="en-GB" altLang="ru-RU" sz="2000" dirty="0"/>
          </a:p>
          <a:p>
            <a:pPr lvl="2">
              <a:lnSpc>
                <a:spcPct val="80000"/>
              </a:lnSpc>
            </a:pPr>
            <a:r>
              <a:rPr lang="ru-RU" altLang="ru-RU" sz="2000" dirty="0"/>
              <a:t>Односторонний в двусторонний</a:t>
            </a:r>
            <a:endParaRPr lang="en-GB" altLang="ru-RU" sz="2000" dirty="0"/>
          </a:p>
          <a:p>
            <a:pPr lvl="2">
              <a:lnSpc>
                <a:spcPct val="80000"/>
              </a:lnSpc>
            </a:pPr>
            <a:r>
              <a:rPr lang="ru-RU" altLang="ru-RU" sz="2000" dirty="0"/>
              <a:t>Выбор лотков</a:t>
            </a:r>
            <a:endParaRPr lang="en-GB" altLang="ru-RU" sz="2000" dirty="0"/>
          </a:p>
          <a:p>
            <a:pPr>
              <a:lnSpc>
                <a:spcPct val="80000"/>
              </a:lnSpc>
            </a:pPr>
            <a:endParaRPr lang="en-GB" altLang="ru-RU" sz="2400" dirty="0"/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99CC66"/>
                </a:solidFill>
              </a:rPr>
              <a:t>Кредитная система </a:t>
            </a:r>
            <a:endParaRPr lang="en-GB" altLang="ru-RU" sz="2400" b="1" dirty="0">
              <a:solidFill>
                <a:srgbClr val="99CC66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altLang="ru-RU" sz="2200" dirty="0"/>
              <a:t>Для</a:t>
            </a:r>
            <a:r>
              <a:rPr lang="en-GB" altLang="ru-RU" sz="2200" dirty="0"/>
              <a:t>:</a:t>
            </a:r>
          </a:p>
          <a:p>
            <a:pPr lvl="2">
              <a:lnSpc>
                <a:spcPct val="80000"/>
              </a:lnSpc>
            </a:pPr>
            <a:r>
              <a:rPr lang="ru-RU" altLang="ru-RU" sz="2000" dirty="0" err="1"/>
              <a:t>Кост</a:t>
            </a:r>
            <a:r>
              <a:rPr lang="ru-RU" altLang="ru-RU" sz="2000" dirty="0"/>
              <a:t>-центров (групп)</a:t>
            </a:r>
            <a:endParaRPr lang="en-GB" altLang="ru-RU" sz="2000" dirty="0"/>
          </a:p>
          <a:p>
            <a:pPr lvl="2">
              <a:lnSpc>
                <a:spcPct val="80000"/>
              </a:lnSpc>
            </a:pPr>
            <a:r>
              <a:rPr lang="ru-RU" altLang="ru-RU" sz="2000" dirty="0"/>
              <a:t>Пользователей</a:t>
            </a:r>
            <a:endParaRPr lang="en-GB" altLang="ru-RU" sz="2000" dirty="0"/>
          </a:p>
          <a:p>
            <a:pPr>
              <a:lnSpc>
                <a:spcPct val="80000"/>
              </a:lnSpc>
            </a:pPr>
            <a:endParaRPr lang="en-GB" altLang="ru-RU" sz="2400" dirty="0"/>
          </a:p>
          <a:p>
            <a:pPr>
              <a:lnSpc>
                <a:spcPct val="80000"/>
              </a:lnSpc>
            </a:pPr>
            <a:endParaRPr lang="en-GB" alt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r>
              <a:rPr lang="ru-RU" altLang="ru-RU" dirty="0" smtClean="0"/>
              <a:t>Политики и печать по</a:t>
            </a:r>
            <a:r>
              <a:rPr lang="en-GB" altLang="ru-RU" dirty="0" smtClean="0"/>
              <a:t> </a:t>
            </a:r>
            <a:r>
              <a:rPr lang="ru-RU" altLang="ru-RU" dirty="0" smtClean="0"/>
              <a:t>правилам</a:t>
            </a:r>
            <a:endParaRPr lang="en-GB" altLang="ru-RU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99CC66"/>
                </a:solidFill>
              </a:rPr>
              <a:t>Перенаправления</a:t>
            </a:r>
            <a:endParaRPr lang="en-GB" altLang="ru-RU" sz="2400" b="1" dirty="0">
              <a:solidFill>
                <a:srgbClr val="99CC66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altLang="ru-RU" sz="2200" dirty="0"/>
              <a:t>Перенаправление заданий по заданным условиям (пример  - документ с более 100 стр. перенаправляется на более производительный принтер)</a:t>
            </a:r>
          </a:p>
          <a:p>
            <a:pPr lvl="1">
              <a:lnSpc>
                <a:spcPct val="80000"/>
              </a:lnSpc>
            </a:pPr>
            <a:r>
              <a:rPr lang="ru-RU" altLang="ru-RU" sz="2200" dirty="0"/>
              <a:t>Информирование пользователей по </a:t>
            </a:r>
            <a:r>
              <a:rPr lang="en-GB" altLang="ru-RU" sz="2200" dirty="0"/>
              <a:t>E-Mail</a:t>
            </a:r>
            <a:r>
              <a:rPr lang="ru-RU" altLang="ru-RU" sz="2200" dirty="0"/>
              <a:t> о </a:t>
            </a:r>
            <a:r>
              <a:rPr lang="ru-RU" altLang="ru-RU" sz="2200" dirty="0" err="1"/>
              <a:t>пренаправлении</a:t>
            </a:r>
            <a:endParaRPr lang="ru-RU" altLang="ru-RU" sz="2200" dirty="0"/>
          </a:p>
          <a:p>
            <a:pPr lvl="1">
              <a:lnSpc>
                <a:spcPct val="80000"/>
              </a:lnSpc>
            </a:pPr>
            <a:endParaRPr lang="ru-RU" altLang="ru-RU" sz="2200" dirty="0"/>
          </a:p>
          <a:p>
            <a:pPr lvl="1">
              <a:lnSpc>
                <a:spcPct val="80000"/>
              </a:lnSpc>
            </a:pPr>
            <a:r>
              <a:rPr lang="ru-RU" altLang="ru-RU" sz="2200" dirty="0"/>
              <a:t>Возможные </a:t>
            </a:r>
            <a:r>
              <a:rPr lang="ru-RU" altLang="ru-RU" sz="2200" dirty="0" smtClean="0"/>
              <a:t>условия </a:t>
            </a:r>
            <a:endParaRPr lang="en-GB" altLang="ru-RU" sz="2200" dirty="0"/>
          </a:p>
          <a:p>
            <a:pPr lvl="2">
              <a:lnSpc>
                <a:spcPct val="80000"/>
              </a:lnSpc>
            </a:pPr>
            <a:r>
              <a:rPr lang="ru-RU" altLang="ru-RU" sz="2000" dirty="0"/>
              <a:t>Название драйвера</a:t>
            </a:r>
            <a:endParaRPr lang="en-GB" altLang="ru-RU" sz="2000" dirty="0"/>
          </a:p>
          <a:p>
            <a:pPr lvl="2">
              <a:lnSpc>
                <a:spcPct val="80000"/>
              </a:lnSpc>
            </a:pPr>
            <a:r>
              <a:rPr lang="ru-RU" altLang="ru-RU" sz="2000" dirty="0"/>
              <a:t>Название документа</a:t>
            </a:r>
            <a:endParaRPr lang="en-GB" altLang="ru-RU" sz="2000" dirty="0"/>
          </a:p>
          <a:p>
            <a:pPr lvl="2">
              <a:lnSpc>
                <a:spcPct val="80000"/>
              </a:lnSpc>
            </a:pPr>
            <a:r>
              <a:rPr lang="ru-RU" altLang="ru-RU" sz="2000" dirty="0"/>
              <a:t>Кол-во страниц</a:t>
            </a:r>
            <a:endParaRPr lang="en-GB" altLang="ru-RU" sz="2000" dirty="0"/>
          </a:p>
          <a:p>
            <a:pPr lvl="2">
              <a:lnSpc>
                <a:spcPct val="80000"/>
              </a:lnSpc>
            </a:pPr>
            <a:r>
              <a:rPr lang="ru-RU" altLang="ru-RU" sz="2000" dirty="0"/>
              <a:t>Имя пользователя</a:t>
            </a:r>
            <a:endParaRPr lang="en-GB" altLang="ru-RU" sz="2000" dirty="0"/>
          </a:p>
          <a:p>
            <a:pPr lvl="2">
              <a:lnSpc>
                <a:spcPct val="80000"/>
              </a:lnSpc>
            </a:pPr>
            <a:r>
              <a:rPr lang="ru-RU" altLang="ru-RU" sz="2000" dirty="0"/>
              <a:t>Состояние принтера</a:t>
            </a:r>
            <a:endParaRPr lang="en-GB" altLang="ru-RU" sz="2000" dirty="0"/>
          </a:p>
          <a:p>
            <a:pPr lvl="2">
              <a:lnSpc>
                <a:spcPct val="80000"/>
              </a:lnSpc>
            </a:pPr>
            <a:r>
              <a:rPr lang="ru-RU" altLang="ru-RU" sz="2000" dirty="0"/>
              <a:t>Лоток</a:t>
            </a:r>
            <a:endParaRPr lang="en-GB" altLang="ru-RU" sz="2000" dirty="0"/>
          </a:p>
          <a:p>
            <a:pPr lvl="2">
              <a:lnSpc>
                <a:spcPct val="80000"/>
              </a:lnSpc>
            </a:pPr>
            <a:r>
              <a:rPr lang="ru-RU" altLang="ru-RU" sz="2000" dirty="0"/>
              <a:t>И т.д.</a:t>
            </a:r>
            <a:r>
              <a:rPr lang="en-GB" altLang="ru-RU" sz="2000" dirty="0"/>
              <a:t>…</a:t>
            </a:r>
          </a:p>
          <a:p>
            <a:pPr>
              <a:lnSpc>
                <a:spcPct val="80000"/>
              </a:lnSpc>
            </a:pPr>
            <a:endParaRPr lang="en-GB" alt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r>
              <a:rPr lang="ru-RU" altLang="ru-RU" dirty="0" smtClean="0"/>
              <a:t>Поддержка формата </a:t>
            </a:r>
            <a:r>
              <a:rPr lang="en-GB" altLang="ru-RU" dirty="0" smtClean="0"/>
              <a:t>XPS</a:t>
            </a:r>
          </a:p>
        </p:txBody>
      </p:sp>
      <p:sp>
        <p:nvSpPr>
          <p:cNvPr id="19" name="Pentagon 18"/>
          <p:cNvSpPr/>
          <p:nvPr/>
        </p:nvSpPr>
        <p:spPr bwMode="auto">
          <a:xfrm rot="10800000">
            <a:off x="5364163" y="1597025"/>
            <a:ext cx="3600450" cy="2968625"/>
          </a:xfrm>
          <a:prstGeom prst="homePlate">
            <a:avLst>
              <a:gd name="adj" fmla="val 1657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7" name="Pentagon 26"/>
          <p:cNvSpPr/>
          <p:nvPr/>
        </p:nvSpPr>
        <p:spPr bwMode="auto">
          <a:xfrm>
            <a:off x="3348038" y="1597025"/>
            <a:ext cx="3311525" cy="2968625"/>
          </a:xfrm>
          <a:prstGeom prst="homePlate">
            <a:avLst>
              <a:gd name="adj" fmla="val 16577"/>
            </a:avLst>
          </a:prstGeom>
          <a:gradFill>
            <a:gsLst>
              <a:gs pos="0">
                <a:srgbClr val="0062AC"/>
              </a:gs>
              <a:gs pos="98000">
                <a:srgbClr val="007AD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Pentagon 17"/>
          <p:cNvSpPr/>
          <p:nvPr/>
        </p:nvSpPr>
        <p:spPr bwMode="auto">
          <a:xfrm>
            <a:off x="2987675" y="1597025"/>
            <a:ext cx="3455988" cy="2968625"/>
          </a:xfrm>
          <a:prstGeom prst="homePlate">
            <a:avLst>
              <a:gd name="adj" fmla="val 1657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6" name="Pentagon 25"/>
          <p:cNvSpPr/>
          <p:nvPr/>
        </p:nvSpPr>
        <p:spPr bwMode="auto">
          <a:xfrm>
            <a:off x="395288" y="1597025"/>
            <a:ext cx="3313112" cy="2968625"/>
          </a:xfrm>
          <a:prstGeom prst="homePlate">
            <a:avLst>
              <a:gd name="adj" fmla="val 16577"/>
            </a:avLst>
          </a:prstGeom>
          <a:gradFill>
            <a:gsLst>
              <a:gs pos="0">
                <a:srgbClr val="0062AC"/>
              </a:gs>
              <a:gs pos="98000">
                <a:srgbClr val="007AD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" name="Pentagon 14"/>
          <p:cNvSpPr/>
          <p:nvPr/>
        </p:nvSpPr>
        <p:spPr bwMode="auto">
          <a:xfrm>
            <a:off x="179388" y="1597025"/>
            <a:ext cx="3313112" cy="2968625"/>
          </a:xfrm>
          <a:prstGeom prst="homePlate">
            <a:avLst>
              <a:gd name="adj" fmla="val 1657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15368" name="Group 19"/>
          <p:cNvGrpSpPr>
            <a:grpSpLocks/>
          </p:cNvGrpSpPr>
          <p:nvPr/>
        </p:nvGrpSpPr>
        <p:grpSpPr bwMode="auto">
          <a:xfrm>
            <a:off x="6808788" y="2116138"/>
            <a:ext cx="2011362" cy="1944687"/>
            <a:chOff x="179512" y="4437112"/>
            <a:chExt cx="2011750" cy="1944216"/>
          </a:xfrm>
        </p:grpSpPr>
        <p:pic>
          <p:nvPicPr>
            <p:cNvPr id="15383" name="Picture 2" descr="Clip Art - icon, copier, copy machine, office stationery, office machine, diagram. Fotosearch - Search Clipart, Illustration Posters, Drawings, and EPS Vector Graphics Images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49" y="4437112"/>
              <a:ext cx="1949413" cy="188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15" descr="Picture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391720"/>
              <a:ext cx="1960510" cy="98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9" name="Picture 10" descr="network_serv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1900238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Group 27"/>
          <p:cNvGrpSpPr>
            <a:grpSpLocks/>
          </p:cNvGrpSpPr>
          <p:nvPr/>
        </p:nvGrpSpPr>
        <p:grpSpPr bwMode="auto">
          <a:xfrm>
            <a:off x="374650" y="1827213"/>
            <a:ext cx="2757488" cy="2809875"/>
            <a:chOff x="302993" y="1627957"/>
            <a:chExt cx="2756839" cy="2809155"/>
          </a:xfrm>
        </p:grpSpPr>
        <p:pic>
          <p:nvPicPr>
            <p:cNvPr id="15380" name="Picture 2" descr="W:\WPM Internet\Clients\www_ringdale_com\Marketing\Image bank\HiRe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18" y="1627957"/>
              <a:ext cx="1797050" cy="129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11" descr="iphone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93" y="2994923"/>
              <a:ext cx="1331300" cy="998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12" descr="ipad mini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3370">
              <a:off x="938886" y="2846402"/>
              <a:ext cx="2120946" cy="1590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" descr="C:\Users\Alan-7\Documents\Ringdale\Exhibition\Presentation\graphics\intelligence.pn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492500" y="3484563"/>
            <a:ext cx="887413" cy="94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15372" name="Group 18"/>
          <p:cNvGrpSpPr>
            <a:grpSpLocks/>
          </p:cNvGrpSpPr>
          <p:nvPr/>
        </p:nvGrpSpPr>
        <p:grpSpPr bwMode="auto">
          <a:xfrm>
            <a:off x="4957763" y="3675063"/>
            <a:ext cx="812800" cy="792162"/>
            <a:chOff x="241849" y="1484784"/>
            <a:chExt cx="1906804" cy="1870472"/>
          </a:xfrm>
        </p:grpSpPr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 r="32847"/>
            <a:stretch>
              <a:fillRect/>
            </a:stretch>
          </p:blipFill>
          <p:spPr bwMode="auto">
            <a:xfrm>
              <a:off x="241849" y="1484784"/>
              <a:ext cx="1602004" cy="15656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 r="32847"/>
            <a:stretch>
              <a:fillRect/>
            </a:stretch>
          </p:blipFill>
          <p:spPr bwMode="auto">
            <a:xfrm>
              <a:off x="394249" y="1637184"/>
              <a:ext cx="1602004" cy="15656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 r="32847"/>
            <a:stretch>
              <a:fillRect/>
            </a:stretch>
          </p:blipFill>
          <p:spPr bwMode="auto">
            <a:xfrm>
              <a:off x="546649" y="1789584"/>
              <a:ext cx="1602004" cy="15656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8" name="TextBox 27"/>
          <p:cNvSpPr txBox="1"/>
          <p:nvPr/>
        </p:nvSpPr>
        <p:spPr>
          <a:xfrm>
            <a:off x="1042988" y="2014538"/>
            <a:ext cx="1223962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Arial" charset="0"/>
              </a:rPr>
              <a:t>XPS</a:t>
            </a:r>
            <a:endParaRPr lang="en-GB" sz="28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5827" y="2189163"/>
            <a:ext cx="1370010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n-lt"/>
                <a:cs typeface="Arial" charset="0"/>
              </a:rPr>
              <a:t>XPS</a:t>
            </a:r>
            <a:endParaRPr lang="en-GB" sz="2800" b="1" dirty="0">
              <a:latin typeface="+mn-lt"/>
              <a:cs typeface="Arial" charset="0"/>
            </a:endParaRPr>
          </a:p>
        </p:txBody>
      </p:sp>
      <p:pic>
        <p:nvPicPr>
          <p:cNvPr id="15375" name="Picture 29" descr="FollowMe_Logo_Green_lock_up_tag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" r="76440" b="25285"/>
          <a:stretch>
            <a:fillRect/>
          </a:stretch>
        </p:blipFill>
        <p:spPr bwMode="auto">
          <a:xfrm>
            <a:off x="4211638" y="2271713"/>
            <a:ext cx="5715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568536"/>
              </p:ext>
            </p:extLst>
          </p:nvPr>
        </p:nvGraphicFramePr>
        <p:xfrm>
          <a:off x="179389" y="4797152"/>
          <a:ext cx="8785224" cy="1515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642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360363" y="1357310"/>
            <a:ext cx="8675687" cy="4953002"/>
          </a:xfrm>
          <a:prstGeom prst="rect">
            <a:avLst/>
          </a:prstGeom>
          <a:gradFill flip="none" rotWithShape="1">
            <a:gsLst>
              <a:gs pos="0">
                <a:srgbClr val="B8B8B8"/>
              </a:gs>
              <a:gs pos="50000">
                <a:srgbClr val="D3D3D3"/>
              </a:gs>
              <a:gs pos="100000">
                <a:srgbClr val="E9E9E9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360363" y="1357310"/>
            <a:ext cx="2951162" cy="4879975"/>
          </a:xfrm>
          <a:prstGeom prst="rect">
            <a:avLst/>
          </a:prstGeom>
          <a:gradFill>
            <a:gsLst>
              <a:gs pos="0">
                <a:srgbClr val="58267E"/>
              </a:gs>
              <a:gs pos="50000">
                <a:srgbClr val="612A8A"/>
              </a:gs>
              <a:gs pos="100000">
                <a:srgbClr val="7030A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9" name="Title 2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146175"/>
          </a:xfrm>
        </p:spPr>
        <p:txBody>
          <a:bodyPr/>
          <a:lstStyle/>
          <a:p>
            <a:r>
              <a:rPr lang="en-GB" altLang="ru-RU" dirty="0" err="1" smtClean="0"/>
              <a:t>Универсальная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печать</a:t>
            </a:r>
            <a:endParaRPr lang="en-GB" altLang="ru-RU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916" y="1412875"/>
            <a:ext cx="2833684" cy="4897437"/>
          </a:xfrm>
        </p:spPr>
        <p:txBody>
          <a:bodyPr/>
          <a:lstStyle/>
          <a:p>
            <a:pPr marL="0" lvl="1" indent="0" algn="ctr">
              <a:lnSpc>
                <a:spcPct val="100000"/>
              </a:lnSpc>
              <a:buFont typeface="Arial" charset="0"/>
              <a:buNone/>
              <a:defRPr/>
            </a:pPr>
            <a:r>
              <a:rPr lang="en-GB" sz="2400" b="1" dirty="0" err="1" smtClean="0">
                <a:solidFill>
                  <a:schemeClr val="bg1"/>
                </a:solidFill>
              </a:rPr>
              <a:t>Документ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</a:p>
          <a:p>
            <a:pPr marL="0" lvl="1" indent="0" algn="ctr">
              <a:lnSpc>
                <a:spcPct val="100000"/>
              </a:lnSpc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vs. </a:t>
            </a:r>
          </a:p>
          <a:p>
            <a:pPr marL="0" lvl="1" indent="0" algn="ctr">
              <a:lnSpc>
                <a:spcPct val="100000"/>
              </a:lnSpc>
              <a:buFont typeface="Arial" charset="0"/>
              <a:buNone/>
              <a:defRPr/>
            </a:pPr>
            <a:r>
              <a:rPr lang="en-GB" sz="2400" b="1" dirty="0" err="1" smtClean="0">
                <a:solidFill>
                  <a:schemeClr val="bg1"/>
                </a:solidFill>
              </a:rPr>
              <a:t>Печатное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задание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0" lvl="1" indent="0">
              <a:lnSpc>
                <a:spcPct val="100000"/>
              </a:lnSpc>
              <a:buFont typeface="Arial" charset="0"/>
              <a:buNone/>
              <a:defRPr/>
            </a:pPr>
            <a:r>
              <a:rPr lang="en-GB" sz="1800" dirty="0" err="1" smtClean="0">
                <a:solidFill>
                  <a:schemeClr val="bg1"/>
                </a:solidFill>
              </a:rPr>
              <a:t>Печать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документов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вместо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печатных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заданий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открывает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широкие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функциональные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перспективы</a:t>
            </a:r>
            <a:endParaRPr lang="en-GB" sz="1800" dirty="0" smtClean="0">
              <a:solidFill>
                <a:schemeClr val="bg1"/>
              </a:solidFill>
            </a:endParaRPr>
          </a:p>
        </p:txBody>
      </p:sp>
      <p:grpSp>
        <p:nvGrpSpPr>
          <p:cNvPr id="16390" name="Group 8"/>
          <p:cNvGrpSpPr>
            <a:grpSpLocks/>
          </p:cNvGrpSpPr>
          <p:nvPr/>
        </p:nvGrpSpPr>
        <p:grpSpPr bwMode="auto">
          <a:xfrm>
            <a:off x="3421063" y="1773235"/>
            <a:ext cx="5472112" cy="1620838"/>
            <a:chOff x="136434" y="-115926"/>
            <a:chExt cx="5183817" cy="1734298"/>
          </a:xfrm>
        </p:grpSpPr>
        <p:sp>
          <p:nvSpPr>
            <p:cNvPr id="45" name="Rectangle 22"/>
            <p:cNvSpPr/>
            <p:nvPr/>
          </p:nvSpPr>
          <p:spPr>
            <a:xfrm>
              <a:off x="136434" y="-76857"/>
              <a:ext cx="5183817" cy="1540654"/>
            </a:xfrm>
            <a:prstGeom prst="rect">
              <a:avLst/>
            </a:prstGeom>
            <a:gradFill>
              <a:gsLst>
                <a:gs pos="0">
                  <a:srgbClr val="589C33"/>
                </a:gs>
                <a:gs pos="50000">
                  <a:srgbClr val="75CC45"/>
                </a:gs>
                <a:gs pos="100000">
                  <a:srgbClr val="75D043"/>
                </a:gs>
              </a:gsLst>
              <a:lin ang="162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Rectangle 45"/>
            <p:cNvSpPr/>
            <p:nvPr/>
          </p:nvSpPr>
          <p:spPr>
            <a:xfrm>
              <a:off x="1023713" y="-115926"/>
              <a:ext cx="4296538" cy="1734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0" lvl="1" indent="-285750" eaLnBrk="0" hangingPunct="0">
                <a:spcBef>
                  <a:spcPct val="20000"/>
                </a:spcBef>
                <a:buClr>
                  <a:srgbClr val="7EC358"/>
                </a:buClr>
                <a:defRPr/>
              </a:pPr>
              <a:r>
                <a:rPr lang="en-GB" sz="2000" b="1" dirty="0" err="1">
                  <a:solidFill>
                    <a:schemeClr val="bg1"/>
                  </a:solidFill>
                  <a:cs typeface="Arial" pitchFamily="34" charset="0"/>
                </a:rPr>
                <a:t>Меньшая</a:t>
              </a:r>
              <a:r>
                <a:rPr lang="en-GB" sz="20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cs typeface="Arial" pitchFamily="34" charset="0"/>
                </a:rPr>
                <a:t>нагрузка</a:t>
              </a:r>
              <a:r>
                <a:rPr lang="en-GB" sz="20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cs typeface="Arial" pitchFamily="34" charset="0"/>
                </a:rPr>
                <a:t>на</a:t>
              </a:r>
              <a:r>
                <a:rPr lang="en-GB" sz="20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cs typeface="Arial" pitchFamily="34" charset="0"/>
                </a:rPr>
                <a:t>клиент</a:t>
              </a:r>
              <a:r>
                <a:rPr lang="en-GB" sz="2000" b="1" dirty="0">
                  <a:solidFill>
                    <a:schemeClr val="bg1"/>
                  </a:solidFill>
                  <a:cs typeface="Arial" pitchFamily="34" charset="0"/>
                </a:rPr>
                <a:t>/</a:t>
              </a:r>
              <a:r>
                <a:rPr lang="en-GB" sz="2000" b="1" dirty="0" err="1">
                  <a:solidFill>
                    <a:schemeClr val="bg1"/>
                  </a:solidFill>
                  <a:cs typeface="Arial" pitchFamily="34" charset="0"/>
                </a:rPr>
                <a:t>сервер</a:t>
              </a:r>
              <a:endParaRPr lang="en-GB" sz="2000" b="1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lvl="1" indent="-285750" eaLnBrk="0" hangingPunct="0">
                <a:spcBef>
                  <a:spcPct val="20000"/>
                </a:spcBef>
                <a:buClr>
                  <a:srgbClr val="7EC358"/>
                </a:buClr>
                <a:defRPr/>
              </a:pP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XPS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печать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поддерживается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в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текущец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версии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MS Windows,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это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снижает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нагрузку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как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на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клиентах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так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и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на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сервере</a:t>
              </a:r>
              <a:endParaRPr lang="en-GB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391" name="Group 56"/>
          <p:cNvGrpSpPr>
            <a:grpSpLocks/>
          </p:cNvGrpSpPr>
          <p:nvPr/>
        </p:nvGrpSpPr>
        <p:grpSpPr bwMode="auto">
          <a:xfrm>
            <a:off x="3421063" y="3322635"/>
            <a:ext cx="5472112" cy="1727200"/>
            <a:chOff x="3132558" y="3573316"/>
            <a:chExt cx="5471071" cy="1727892"/>
          </a:xfrm>
        </p:grpSpPr>
        <p:sp>
          <p:nvSpPr>
            <p:cNvPr id="47" name="Rectangle 22"/>
            <p:cNvSpPr/>
            <p:nvPr/>
          </p:nvSpPr>
          <p:spPr bwMode="auto">
            <a:xfrm>
              <a:off x="3132558" y="3573316"/>
              <a:ext cx="5471071" cy="1440440"/>
            </a:xfrm>
            <a:prstGeom prst="rect">
              <a:avLst/>
            </a:prstGeom>
            <a:gradFill>
              <a:gsLst>
                <a:gs pos="0">
                  <a:srgbClr val="0062AC"/>
                </a:gs>
                <a:gs pos="50000">
                  <a:srgbClr val="0065B0"/>
                </a:gs>
                <a:gs pos="100000">
                  <a:srgbClr val="007AD6"/>
                </a:gs>
              </a:gsLst>
              <a:lin ang="162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Rectangle 47"/>
            <p:cNvSpPr/>
            <p:nvPr/>
          </p:nvSpPr>
          <p:spPr bwMode="auto">
            <a:xfrm>
              <a:off x="4067417" y="3681309"/>
              <a:ext cx="4536212" cy="1619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0" lvl="1" indent="-285750" eaLnBrk="0" hangingPunct="0">
                <a:spcBef>
                  <a:spcPct val="20000"/>
                </a:spcBef>
                <a:buClr>
                  <a:srgbClr val="7EC358"/>
                </a:buClr>
                <a:defRPr/>
              </a:pPr>
              <a:r>
                <a:rPr lang="en-GB" sz="2000" b="1" dirty="0" err="1">
                  <a:solidFill>
                    <a:schemeClr val="bg1"/>
                  </a:solidFill>
                  <a:cs typeface="Arial" pitchFamily="34" charset="0"/>
                </a:rPr>
                <a:t>Независимость</a:t>
              </a:r>
              <a:r>
                <a:rPr lang="en-GB" sz="20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cs typeface="Arial" pitchFamily="34" charset="0"/>
                </a:rPr>
                <a:t>от</a:t>
              </a:r>
              <a:r>
                <a:rPr lang="en-GB" sz="20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cs typeface="Arial" pitchFamily="34" charset="0"/>
                </a:rPr>
                <a:t>производителя</a:t>
              </a:r>
              <a:endParaRPr lang="en-GB" sz="20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lvl="1" indent="-285750" eaLnBrk="0" hangingPunct="0">
                <a:spcBef>
                  <a:spcPct val="20000"/>
                </a:spcBef>
                <a:buClr>
                  <a:srgbClr val="7EC358"/>
                </a:buClr>
                <a:defRPr/>
              </a:pP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Основной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драйвер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“Microsoft’s XPS Class driver”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означает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вендоронезависимую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печать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 (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Встроено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в Windows 2012+)</a:t>
              </a:r>
            </a:p>
            <a:p>
              <a:pPr marL="0" lvl="1" indent="-285750" eaLnBrk="0" hangingPunct="0">
                <a:spcBef>
                  <a:spcPct val="20000"/>
                </a:spcBef>
                <a:buClr>
                  <a:srgbClr val="7EC358"/>
                </a:buClr>
                <a:defRPr/>
              </a:pPr>
              <a:endParaRPr lang="en-GB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16402" name="Picture 7" descr="C:\Users\cbaker\Desktop\icon_vendor.e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933056"/>
              <a:ext cx="769491" cy="769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2" name="Picture 8" descr="C:\Users\cbaker\Desktop\icon_settings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170110"/>
            <a:ext cx="7699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3" name="Group 57"/>
          <p:cNvGrpSpPr>
            <a:grpSpLocks/>
          </p:cNvGrpSpPr>
          <p:nvPr/>
        </p:nvGrpSpPr>
        <p:grpSpPr bwMode="auto">
          <a:xfrm>
            <a:off x="3419475" y="4762498"/>
            <a:ext cx="5473700" cy="1619250"/>
            <a:chOff x="3131021" y="5013176"/>
            <a:chExt cx="5472608" cy="1620168"/>
          </a:xfrm>
        </p:grpSpPr>
        <p:sp>
          <p:nvSpPr>
            <p:cNvPr id="49" name="Rectangle 22"/>
            <p:cNvSpPr/>
            <p:nvPr/>
          </p:nvSpPr>
          <p:spPr bwMode="auto">
            <a:xfrm>
              <a:off x="3131021" y="5084653"/>
              <a:ext cx="5472608" cy="1440679"/>
            </a:xfrm>
            <a:prstGeom prst="rect">
              <a:avLst/>
            </a:prstGeom>
            <a:gradFill>
              <a:gsLst>
                <a:gs pos="0">
                  <a:srgbClr val="A00000"/>
                </a:gs>
                <a:gs pos="50000">
                  <a:srgbClr val="E60000"/>
                </a:gs>
                <a:gs pos="100000">
                  <a:srgbClr val="FF0000"/>
                </a:gs>
              </a:gsLst>
              <a:lin ang="162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 bwMode="auto">
            <a:xfrm>
              <a:off x="4067459" y="5013176"/>
              <a:ext cx="4536170" cy="1620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0" lvl="1" indent="-285750" eaLnBrk="0" hangingPunct="0">
                <a:spcBef>
                  <a:spcPct val="20000"/>
                </a:spcBef>
                <a:buClr>
                  <a:srgbClr val="7EC358"/>
                </a:buClr>
                <a:defRPr/>
              </a:pPr>
              <a:r>
                <a:rPr lang="en-GB" sz="2000" b="1" dirty="0" err="1">
                  <a:solidFill>
                    <a:schemeClr val="bg1"/>
                  </a:solidFill>
                  <a:cs typeface="Arial" pitchFamily="34" charset="0"/>
                </a:rPr>
                <a:t>Опции</a:t>
              </a:r>
              <a:r>
                <a:rPr lang="en-GB" sz="20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cs typeface="Arial" pitchFamily="34" charset="0"/>
                </a:rPr>
                <a:t>окончательной</a:t>
              </a:r>
              <a:r>
                <a:rPr lang="en-GB" sz="20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cs typeface="Arial" pitchFamily="34" charset="0"/>
                </a:rPr>
                <a:t>обработки</a:t>
              </a:r>
              <a:endParaRPr lang="en-GB" sz="2000" b="1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lvl="1" indent="-285750" eaLnBrk="0" hangingPunct="0">
                <a:spcBef>
                  <a:spcPct val="20000"/>
                </a:spcBef>
                <a:buClr>
                  <a:srgbClr val="7EC358"/>
                </a:buClr>
                <a:defRPr/>
              </a:pP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XPS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драйвер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от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вендора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так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же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может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использоваться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для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обеспечения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необходимого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ф-</a:t>
              </a:r>
              <a:r>
                <a:rPr lang="en-GB" sz="1600" dirty="0" err="1">
                  <a:solidFill>
                    <a:schemeClr val="bg1"/>
                  </a:solidFill>
                  <a:cs typeface="Arial" pitchFamily="34" charset="0"/>
                </a:rPr>
                <a:t>ционала</a:t>
              </a:r>
              <a:r>
                <a:rPr lang="en-GB" sz="1600" dirty="0">
                  <a:solidFill>
                    <a:schemeClr val="bg1"/>
                  </a:solidFill>
                  <a:cs typeface="Arial" pitchFamily="34" charset="0"/>
                </a:rPr>
                <a:t> МФУ</a:t>
              </a:r>
            </a:p>
          </p:txBody>
        </p:sp>
        <p:pic>
          <p:nvPicPr>
            <p:cNvPr id="16399" name="Picture 9" descr="C:\Users\cbaker\Desktop\finishing.e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445224"/>
              <a:ext cx="769491" cy="769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Oval 4"/>
          <p:cNvSpPr/>
          <p:nvPr/>
        </p:nvSpPr>
        <p:spPr>
          <a:xfrm>
            <a:off x="3386137" y="1125535"/>
            <a:ext cx="5507037" cy="9667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Упрощенный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драйвер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6" name="Oval 4"/>
          <p:cNvSpPr/>
          <p:nvPr/>
        </p:nvSpPr>
        <p:spPr>
          <a:xfrm>
            <a:off x="107950" y="1125538"/>
            <a:ext cx="2879725" cy="9667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16396" name="Picture 20" descr="C:\Users\cbaker\Desktop\documents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73573"/>
            <a:ext cx="2593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r>
              <a:rPr lang="en-GB" altLang="ru-RU" smtClean="0"/>
              <a:t>Простота обслуживания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9" y="1484315"/>
            <a:ext cx="4464049" cy="48974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  <a:buFont typeface="Arial" charset="0"/>
              <a:buChar char="−"/>
              <a:defRPr/>
            </a:pPr>
            <a:r>
              <a:rPr lang="en-US" sz="1800" b="1" smtClean="0"/>
              <a:t>Размер данных уменьшен </a:t>
            </a:r>
            <a:r>
              <a:rPr lang="en-US" sz="1800" smtClean="0"/>
              <a:t>– </a:t>
            </a:r>
            <a:br>
              <a:rPr lang="en-US" sz="1800" smtClean="0"/>
            </a:br>
            <a:r>
              <a:rPr lang="en-US" sz="1800" smtClean="0"/>
              <a:t>XPS уменьшает размер печатного задания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Arial" charset="0"/>
              <a:buChar char="−"/>
              <a:defRPr/>
            </a:pPr>
            <a:r>
              <a:rPr lang="en-US" sz="1800" b="1" smtClean="0"/>
              <a:t>Меньше печатного трафика </a:t>
            </a:r>
            <a:r>
              <a:rPr lang="en-US" sz="1800" smtClean="0"/>
              <a:t>– </a:t>
            </a:r>
            <a:br>
              <a:rPr lang="en-US" sz="1800" smtClean="0"/>
            </a:br>
            <a:r>
              <a:rPr lang="en-US" sz="1800" smtClean="0"/>
              <a:t>до 90% меньше сетевой нагрузки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Arial" charset="0"/>
              <a:buChar char="−"/>
              <a:defRPr/>
            </a:pPr>
            <a:r>
              <a:rPr lang="en-GB" sz="1800" b="1" smtClean="0"/>
              <a:t>Меньше времени настройки</a:t>
            </a:r>
            <a:r>
              <a:rPr lang="en-GB" sz="1800" smtClean="0"/>
              <a:t>-  уменьшение времени настройки драйверов для различных вендоров или моделей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Arial" charset="0"/>
              <a:buChar char="−"/>
              <a:defRPr/>
            </a:pPr>
            <a:r>
              <a:rPr lang="en-GB" sz="1800" b="1" smtClean="0"/>
              <a:t>Улучшенная интеграция </a:t>
            </a:r>
            <a:r>
              <a:rPr lang="en-GB" sz="1800" smtClean="0"/>
              <a:t>– </a:t>
            </a:r>
            <a:br>
              <a:rPr lang="en-GB" sz="1800" smtClean="0"/>
            </a:br>
            <a:r>
              <a:rPr lang="en-GB" sz="1800" smtClean="0"/>
              <a:t>множество вендоров поддерживают XPS в принтере/МФУ</a:t>
            </a:r>
            <a:endParaRPr lang="en-US" sz="1800" smtClean="0"/>
          </a:p>
          <a:p>
            <a:pPr>
              <a:lnSpc>
                <a:spcPct val="100000"/>
              </a:lnSpc>
              <a:spcBef>
                <a:spcPts val="2400"/>
              </a:spcBef>
              <a:buFont typeface="Arial" charset="0"/>
              <a:buChar char="−"/>
              <a:defRPr/>
            </a:pPr>
            <a:endParaRPr lang="en-GB" sz="1800" dirty="0"/>
          </a:p>
        </p:txBody>
      </p:sp>
      <p:pic>
        <p:nvPicPr>
          <p:cNvPr id="18436" name="Picture 11" descr="C:\Users\cbaker\Desktop\simplified_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8840"/>
            <a:ext cx="4311327" cy="33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3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r>
              <a:rPr lang="en-US" altLang="ru-RU" dirty="0" smtClean="0"/>
              <a:t>Web-Printing </a:t>
            </a:r>
            <a:r>
              <a:rPr lang="ru-RU" altLang="ru-RU" dirty="0" smtClean="0"/>
              <a:t>и печать без драйверов</a:t>
            </a:r>
            <a:endParaRPr lang="en-GB" altLang="ru-RU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79390" y="1484315"/>
            <a:ext cx="8569325" cy="184943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99CC66"/>
                </a:solidFill>
              </a:rPr>
              <a:t>Поддержка отправки заданий на печать с помощью электронной почты или </a:t>
            </a:r>
            <a:r>
              <a:rPr lang="en-US" sz="2400" b="1" dirty="0">
                <a:solidFill>
                  <a:srgbClr val="99CC66"/>
                </a:solidFill>
              </a:rPr>
              <a:t>Web-</a:t>
            </a:r>
            <a:r>
              <a:rPr lang="ru-RU" sz="2400" b="1" dirty="0">
                <a:solidFill>
                  <a:srgbClr val="99CC66"/>
                </a:solidFill>
              </a:rPr>
              <a:t>интерфейса (загрузка файла)</a:t>
            </a:r>
            <a:endParaRPr lang="en-GB" sz="2400" b="1" dirty="0">
              <a:solidFill>
                <a:srgbClr val="99CC66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ru-RU" sz="2000" dirty="0"/>
              <a:t>Поддержка любых мобильных устройств, не зависимо от операционной системы.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000" dirty="0"/>
              <a:t>Не требуются драйвера – достаточно только </a:t>
            </a:r>
            <a:r>
              <a:rPr lang="en-US" sz="2000" dirty="0"/>
              <a:t>e-mail </a:t>
            </a:r>
            <a:r>
              <a:rPr lang="ru-RU" sz="2000" dirty="0"/>
              <a:t>клиента или </a:t>
            </a:r>
            <a:r>
              <a:rPr lang="en-US" sz="2000" dirty="0"/>
              <a:t>web-</a:t>
            </a:r>
            <a:r>
              <a:rPr lang="ru-RU" sz="2000" dirty="0"/>
              <a:t>браузер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000" dirty="0"/>
              <a:t>Поддержка основных форматов файлов – </a:t>
            </a:r>
            <a:r>
              <a:rPr lang="en-US" sz="2000" dirty="0"/>
              <a:t>PDF, </a:t>
            </a:r>
            <a:r>
              <a:rPr lang="ru-RU" sz="2000" dirty="0"/>
              <a:t>изображения, </a:t>
            </a:r>
            <a:r>
              <a:rPr lang="en-US" sz="2000" dirty="0"/>
              <a:t>MS Office</a:t>
            </a:r>
          </a:p>
          <a:p>
            <a:pPr marL="457200" lvl="1">
              <a:lnSpc>
                <a:spcPct val="80000"/>
              </a:lnSpc>
              <a:defRPr/>
            </a:pPr>
            <a:endParaRPr lang="en-US" sz="2000" dirty="0"/>
          </a:p>
          <a:p>
            <a:pPr marL="457200" lvl="1">
              <a:lnSpc>
                <a:spcPct val="80000"/>
              </a:lnSpc>
              <a:defRPr/>
            </a:pPr>
            <a:r>
              <a:rPr lang="ru-RU" sz="2000" dirty="0"/>
              <a:t>Встроенная поддержка технологии </a:t>
            </a:r>
            <a:endParaRPr lang="en-US" sz="2000" dirty="0"/>
          </a:p>
          <a:p>
            <a:pPr marL="457200" lvl="1">
              <a:lnSpc>
                <a:spcPct val="80000"/>
              </a:lnSpc>
              <a:defRPr/>
            </a:pPr>
            <a:r>
              <a:rPr lang="en-US" sz="2000" dirty="0"/>
              <a:t>Apple </a:t>
            </a:r>
            <a:r>
              <a:rPr lang="en-US" sz="2000" dirty="0" err="1"/>
              <a:t>AirPrint</a:t>
            </a:r>
            <a:endParaRPr lang="ru-RU" sz="2000" dirty="0"/>
          </a:p>
          <a:p>
            <a:pPr lvl="1">
              <a:lnSpc>
                <a:spcPct val="80000"/>
              </a:lnSpc>
              <a:defRPr/>
            </a:pPr>
            <a:endParaRPr lang="ru-RU" sz="2200" dirty="0"/>
          </a:p>
          <a:p>
            <a:pPr>
              <a:lnSpc>
                <a:spcPct val="80000"/>
              </a:lnSpc>
              <a:defRPr/>
            </a:pPr>
            <a:endParaRPr lang="en-GB" sz="2400" dirty="0"/>
          </a:p>
        </p:txBody>
      </p:sp>
      <p:pic>
        <p:nvPicPr>
          <p:cNvPr id="20486" name="Picture 8" descr="https://encrypted-tbn2.gstatic.com/images?q=tbn:ANd9GcRdLDjSf4UMNf_ngtl0PfkWyf1CKmkPhbl7xzYB62s2LysiQH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5" y="4176715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r>
              <a:rPr lang="en-US" altLang="ru-RU" smtClean="0"/>
              <a:t>FM Q-Server V 6</a:t>
            </a:r>
            <a:endParaRPr lang="en-GB" altLang="ru-RU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 b="1" dirty="0" smtClean="0">
                <a:solidFill>
                  <a:srgbClr val="99CC66"/>
                </a:solidFill>
              </a:rPr>
              <a:t>Web-</a:t>
            </a:r>
            <a:r>
              <a:rPr lang="ru-RU" altLang="ru-RU" b="1" dirty="0" smtClean="0">
                <a:solidFill>
                  <a:srgbClr val="99CC66"/>
                </a:solidFill>
              </a:rPr>
              <a:t>интерфейс администратора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en-GB" altLang="ru-RU" dirty="0" smtClean="0"/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rgbClr val="99CC66"/>
                </a:solidFill>
              </a:rPr>
              <a:t>Управление устройствами, пользователями, настройками.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en-GB" altLang="ru-RU" dirty="0" smtClean="0"/>
          </a:p>
          <a:p>
            <a:pPr>
              <a:lnSpc>
                <a:spcPct val="90000"/>
              </a:lnSpc>
            </a:pPr>
            <a:r>
              <a:rPr lang="ru-RU" altLang="ru-RU" b="1" dirty="0" err="1" smtClean="0">
                <a:solidFill>
                  <a:srgbClr val="99CC66"/>
                </a:solidFill>
              </a:rPr>
              <a:t>Отчеты</a:t>
            </a:r>
            <a:r>
              <a:rPr lang="ru-RU" altLang="ru-RU" b="1" dirty="0" smtClean="0">
                <a:solidFill>
                  <a:srgbClr val="99CC66"/>
                </a:solidFill>
              </a:rPr>
              <a:t> и графики</a:t>
            </a:r>
            <a:endParaRPr lang="en-GB" altLang="ru-RU" b="1" dirty="0" smtClean="0">
              <a:solidFill>
                <a:srgbClr val="99CC66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altLang="ru-RU" dirty="0" smtClean="0"/>
              <a:t>Подробная информация по пользователям, устройствам, группам, времени, стоимости и т.д.</a:t>
            </a:r>
            <a:r>
              <a:rPr lang="ru-RU" altLang="ru-RU" dirty="0"/>
              <a:t/>
            </a:r>
            <a:br>
              <a:rPr lang="ru-RU" altLang="ru-RU" dirty="0"/>
            </a:br>
            <a:endParaRPr lang="en-GB" altLang="ru-RU" dirty="0" smtClean="0"/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rgbClr val="99CC66"/>
                </a:solidFill>
              </a:rPr>
              <a:t>Выбор языка</a:t>
            </a:r>
            <a:endParaRPr lang="en-GB" altLang="ru-RU" b="1" dirty="0" smtClean="0">
              <a:solidFill>
                <a:srgbClr val="99CC66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altLang="ru-RU" dirty="0" smtClean="0"/>
              <a:t>Поддержка различных языков в зависимости от предпочтений пользователей</a:t>
            </a:r>
            <a:endParaRPr lang="en-GB" altLang="ru-RU" dirty="0" smtClean="0"/>
          </a:p>
          <a:p>
            <a:pPr>
              <a:lnSpc>
                <a:spcPct val="90000"/>
              </a:lnSpc>
            </a:pPr>
            <a:endParaRPr lang="en-GB" alt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pPr eaLnBrk="1" hangingPunct="1"/>
            <a:r>
              <a:rPr lang="ru-RU" altLang="ru-RU" smtClean="0"/>
              <a:t>Отчеты</a:t>
            </a:r>
            <a:endParaRPr lang="en-GB" alt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9389" y="1484315"/>
            <a:ext cx="5699335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99CC66"/>
                </a:solidFill>
              </a:rPr>
              <a:t>Несколько готовых наборов</a:t>
            </a:r>
            <a:endParaRPr lang="en-GB" altLang="ru-RU" sz="2400" b="1" dirty="0">
              <a:solidFill>
                <a:srgbClr val="99CC66"/>
              </a:solidFill>
            </a:endParaRPr>
          </a:p>
          <a:p>
            <a:pPr lvl="1" eaLnBrk="1" hangingPunct="1">
              <a:spcAft>
                <a:spcPct val="20000"/>
              </a:spcAft>
            </a:pPr>
            <a:r>
              <a:rPr lang="ru-RU" altLang="ru-RU" sz="2200" dirty="0"/>
              <a:t>Стоимость</a:t>
            </a:r>
            <a:endParaRPr lang="en-GB" altLang="ru-RU" sz="2200" dirty="0"/>
          </a:p>
          <a:p>
            <a:pPr lvl="1" eaLnBrk="1" hangingPunct="1">
              <a:spcAft>
                <a:spcPct val="20000"/>
              </a:spcAft>
            </a:pPr>
            <a:r>
              <a:rPr lang="ru-RU" altLang="ru-RU" sz="2200" dirty="0" err="1"/>
              <a:t>Объемы</a:t>
            </a:r>
            <a:r>
              <a:rPr lang="ru-RU" altLang="ru-RU" sz="2200" dirty="0"/>
              <a:t> печати</a:t>
            </a:r>
            <a:endParaRPr lang="en-GB" altLang="ru-RU" sz="2200" dirty="0"/>
          </a:p>
          <a:p>
            <a:pPr lvl="1" eaLnBrk="1" hangingPunct="1">
              <a:spcAft>
                <a:spcPct val="20000"/>
              </a:spcAft>
            </a:pPr>
            <a:r>
              <a:rPr lang="ru-RU" altLang="ru-RU" sz="2200" dirty="0"/>
              <a:t>Цифровая отправка и </a:t>
            </a:r>
            <a:r>
              <a:rPr lang="ru-RU" altLang="ru-RU" sz="2200" dirty="0" smtClean="0"/>
              <a:t>копировани</a:t>
            </a:r>
            <a:r>
              <a:rPr lang="ru-RU" altLang="ru-RU" sz="2200" dirty="0"/>
              <a:t>е</a:t>
            </a:r>
            <a:endParaRPr lang="en-GB" altLang="ru-RU" sz="2200" dirty="0"/>
          </a:p>
          <a:p>
            <a:pPr lvl="1" eaLnBrk="1" hangingPunct="1">
              <a:spcAft>
                <a:spcPct val="20000"/>
              </a:spcAft>
            </a:pPr>
            <a:r>
              <a:rPr lang="ru-RU" altLang="ru-RU" sz="2200" dirty="0" err="1"/>
              <a:t>Удаленные</a:t>
            </a:r>
            <a:r>
              <a:rPr lang="ru-RU" altLang="ru-RU" sz="2200" dirty="0"/>
              <a:t> задания</a:t>
            </a:r>
            <a:endParaRPr lang="en-GB" altLang="ru-RU" sz="2200" dirty="0"/>
          </a:p>
          <a:p>
            <a:pPr lvl="1" eaLnBrk="1" hangingPunct="1">
              <a:lnSpc>
                <a:spcPct val="85000"/>
              </a:lnSpc>
              <a:spcAft>
                <a:spcPct val="20000"/>
              </a:spcAft>
              <a:buFontTx/>
              <a:buNone/>
            </a:pPr>
            <a:endParaRPr lang="en-GB" altLang="ru-RU" sz="12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99CC66"/>
                </a:solidFill>
              </a:rPr>
              <a:t>Экспорт</a:t>
            </a:r>
            <a:endParaRPr lang="en-GB" altLang="ru-RU" sz="2400" b="1" dirty="0">
              <a:solidFill>
                <a:srgbClr val="99CC66"/>
              </a:solidFill>
            </a:endParaRPr>
          </a:p>
          <a:p>
            <a:pPr lvl="1" eaLnBrk="1" hangingPunct="1">
              <a:spcAft>
                <a:spcPct val="20000"/>
              </a:spcAft>
            </a:pPr>
            <a:r>
              <a:rPr lang="en-GB" altLang="ru-RU" sz="2200" dirty="0"/>
              <a:t>E-Mail (HTML</a:t>
            </a:r>
            <a:r>
              <a:rPr lang="ru-RU" altLang="ru-RU" sz="2200" dirty="0"/>
              <a:t>)</a:t>
            </a:r>
            <a:endParaRPr lang="en-GB" altLang="ru-RU" sz="2200" dirty="0"/>
          </a:p>
          <a:p>
            <a:pPr lvl="1" eaLnBrk="1" hangingPunct="1">
              <a:spcAft>
                <a:spcPct val="20000"/>
              </a:spcAft>
            </a:pPr>
            <a:r>
              <a:rPr lang="en-GB" altLang="ru-RU" sz="2200" dirty="0"/>
              <a:t>CSV</a:t>
            </a:r>
            <a:br>
              <a:rPr lang="en-GB" altLang="ru-RU" sz="2200" dirty="0"/>
            </a:br>
            <a:endParaRPr lang="en-GB" altLang="ru-RU" sz="2200" dirty="0"/>
          </a:p>
        </p:txBody>
      </p:sp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3706813" y="1693255"/>
            <a:ext cx="5301774" cy="4540397"/>
            <a:chOff x="179389" y="-167394"/>
            <a:chExt cx="7512049" cy="6433258"/>
          </a:xfrm>
        </p:grpSpPr>
        <p:pic>
          <p:nvPicPr>
            <p:cNvPr id="8" name="Объект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389" y="2803557"/>
              <a:ext cx="7512049" cy="3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Объект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"/>
            <a:stretch/>
          </p:blipFill>
          <p:spPr bwMode="auto">
            <a:xfrm>
              <a:off x="3256757" y="-167394"/>
              <a:ext cx="4434681" cy="2215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pPr eaLnBrk="1" hangingPunct="1"/>
            <a:r>
              <a:rPr lang="ru-RU" altLang="ru-RU" smtClean="0"/>
              <a:t>Таблицы и графики</a:t>
            </a:r>
            <a:endParaRPr lang="en-GB" alt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99CC66"/>
                </a:solidFill>
                <a:latin typeface="Arial" panose="020B0604020202020204" pitchFamily="34" charset="0"/>
              </a:rPr>
              <a:t>Сравнительный анализ</a:t>
            </a:r>
            <a:endParaRPr lang="en-GB" altLang="ru-RU" sz="2400" b="1" dirty="0">
              <a:solidFill>
                <a:srgbClr val="99CC66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ru-RU" altLang="ru-RU" sz="2200" dirty="0"/>
              <a:t>Первые 10 (20,30,..)</a:t>
            </a:r>
            <a:endParaRPr lang="en-US" altLang="ru-RU" sz="2200" dirty="0"/>
          </a:p>
          <a:p>
            <a:pPr lvl="1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ru-RU" altLang="ru-RU" sz="2200" dirty="0"/>
              <a:t>Цвет </a:t>
            </a:r>
            <a:r>
              <a:rPr lang="en-US" altLang="ru-RU" sz="2200" dirty="0"/>
              <a:t>vs BW</a:t>
            </a:r>
          </a:p>
          <a:p>
            <a:pPr lvl="1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ru-RU" altLang="ru-RU" sz="2200" dirty="0"/>
              <a:t>Двусторонние </a:t>
            </a:r>
            <a:r>
              <a:rPr lang="en-US" altLang="ru-RU" sz="2200" dirty="0"/>
              <a:t>vs </a:t>
            </a:r>
            <a:r>
              <a:rPr lang="ru-RU" altLang="ru-RU" sz="2200" dirty="0"/>
              <a:t>двусторонние</a:t>
            </a:r>
            <a:endParaRPr lang="en-US" altLang="ru-RU" sz="2200" dirty="0"/>
          </a:p>
          <a:p>
            <a:pPr lvl="1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ru-RU" altLang="ru-RU" sz="2200" dirty="0"/>
              <a:t>Сравнение по пользователям</a:t>
            </a:r>
            <a:endParaRPr lang="en-US" altLang="ru-RU" sz="2200" dirty="0"/>
          </a:p>
          <a:p>
            <a:pPr lvl="1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ru-RU" altLang="ru-RU" sz="2200" dirty="0"/>
              <a:t>Сравнение по стоимости</a:t>
            </a:r>
            <a:endParaRPr lang="en-US" altLang="ru-RU" sz="2200" dirty="0"/>
          </a:p>
          <a:p>
            <a:pPr lvl="1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ru-RU" altLang="ru-RU" sz="2200" dirty="0"/>
              <a:t>Сравнение по принтерам</a:t>
            </a:r>
            <a:endParaRPr lang="en-US" altLang="ru-RU" sz="2200" dirty="0"/>
          </a:p>
          <a:p>
            <a:pPr lvl="1" eaLnBrk="1" hangingPunct="1">
              <a:spcBef>
                <a:spcPct val="15000"/>
              </a:spcBef>
              <a:spcAft>
                <a:spcPct val="15000"/>
              </a:spcAft>
            </a:pPr>
            <a:endParaRPr lang="en-US" altLang="ru-RU" sz="1200" dirty="0"/>
          </a:p>
          <a:p>
            <a:pPr eaLnBrk="1" hangingPunct="1"/>
            <a:r>
              <a:rPr lang="ru-RU" altLang="ru-RU" sz="2400" b="1" dirty="0">
                <a:solidFill>
                  <a:srgbClr val="99CC66"/>
                </a:solidFill>
                <a:latin typeface="Arial" panose="020B0604020202020204" pitchFamily="34" charset="0"/>
              </a:rPr>
              <a:t>Экспорт</a:t>
            </a:r>
            <a:endParaRPr lang="en-GB" altLang="ru-RU" sz="2400" b="1" dirty="0">
              <a:solidFill>
                <a:srgbClr val="99CC66"/>
              </a:solidFill>
              <a:latin typeface="Arial" panose="020B0604020202020204" pitchFamily="34" charset="0"/>
            </a:endParaRPr>
          </a:p>
          <a:p>
            <a:pPr lvl="1" eaLnBrk="1" hangingPunct="1">
              <a:spcAft>
                <a:spcPct val="20000"/>
              </a:spcAft>
            </a:pPr>
            <a:r>
              <a:rPr lang="en-GB" altLang="ru-RU" sz="2200" dirty="0"/>
              <a:t>E-Mail (HTML)</a:t>
            </a:r>
          </a:p>
          <a:p>
            <a:pPr lvl="1" eaLnBrk="1" hangingPunct="1">
              <a:spcAft>
                <a:spcPct val="20000"/>
              </a:spcAft>
              <a:buFontTx/>
              <a:buNone/>
            </a:pPr>
            <a:r>
              <a:rPr lang="en-GB" altLang="ru-RU" sz="2200" dirty="0"/>
              <a:t>* </a:t>
            </a:r>
            <a:r>
              <a:rPr lang="ru-RU" altLang="ru-RU" sz="2200" dirty="0"/>
              <a:t>Возможность создания </a:t>
            </a:r>
            <a:r>
              <a:rPr lang="ru-RU" altLang="ru-RU" sz="2200" dirty="0" err="1"/>
              <a:t>отчетов</a:t>
            </a:r>
            <a:r>
              <a:rPr lang="ru-RU" altLang="ru-RU" sz="2200" dirty="0"/>
              <a:t> по расписанию</a:t>
            </a:r>
            <a:endParaRPr lang="en-GB" altLang="ru-RU" dirty="0" smtClean="0"/>
          </a:p>
        </p:txBody>
      </p:sp>
      <p:pic>
        <p:nvPicPr>
          <p:cNvPr id="8" name="Объект 2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37" b="12537"/>
          <a:stretch/>
        </p:blipFill>
        <p:spPr bwMode="auto">
          <a:xfrm>
            <a:off x="5381434" y="1121697"/>
            <a:ext cx="3132510" cy="187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Объект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8790" y="3361966"/>
            <a:ext cx="4293314" cy="246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itle 9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r>
              <a:rPr lang="en-US" altLang="ru-RU" smtClean="0"/>
              <a:t>FollowMe Embedded</a:t>
            </a:r>
            <a:r>
              <a:rPr lang="en-US" altLang="ru-RU" baseline="30000" smtClean="0"/>
              <a:t/>
            </a:r>
            <a:br>
              <a:rPr lang="en-US" altLang="ru-RU" baseline="30000" smtClean="0"/>
            </a:br>
            <a:endParaRPr lang="en-GB" altLang="ru-RU" smtClean="0"/>
          </a:p>
        </p:txBody>
      </p:sp>
      <p:sp>
        <p:nvSpPr>
          <p:cNvPr id="24582" name="Content Placeholder 10"/>
          <p:cNvSpPr>
            <a:spLocks noGrp="1"/>
          </p:cNvSpPr>
          <p:nvPr>
            <p:ph idx="1"/>
          </p:nvPr>
        </p:nvSpPr>
        <p:spPr>
          <a:xfrm>
            <a:off x="179390" y="1190627"/>
            <a:ext cx="7191375" cy="5191125"/>
          </a:xfrm>
        </p:spPr>
        <p:txBody>
          <a:bodyPr/>
          <a:lstStyle/>
          <a:p>
            <a:pPr marL="400050">
              <a:spcAft>
                <a:spcPct val="25000"/>
              </a:spcAft>
              <a:tabLst>
                <a:tab pos="457200" algn="l"/>
              </a:tabLst>
            </a:pPr>
            <a:r>
              <a:rPr lang="en-US" altLang="ru-RU" sz="2400" b="1" dirty="0">
                <a:solidFill>
                  <a:srgbClr val="99CC66"/>
                </a:solidFill>
              </a:rPr>
              <a:t>FollowMe Embedded </a:t>
            </a:r>
            <a:r>
              <a:rPr lang="ru-RU" altLang="ru-RU" sz="2400" dirty="0">
                <a:solidFill>
                  <a:srgbClr val="000000"/>
                </a:solidFill>
              </a:rPr>
              <a:t>– внутренний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интегрированный клиент для </a:t>
            </a: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МФУ различных производителей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для полного контроля функций - 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</a:p>
          <a:p>
            <a:pPr marL="1028700" lvl="1">
              <a:lnSpc>
                <a:spcPct val="85000"/>
              </a:lnSpc>
              <a:spcAft>
                <a:spcPct val="200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altLang="ru-RU" sz="2200" dirty="0">
                <a:solidFill>
                  <a:srgbClr val="000000"/>
                </a:solidFill>
              </a:rPr>
              <a:t>Цифровая отправка, факсы</a:t>
            </a:r>
          </a:p>
          <a:p>
            <a:pPr marL="1028700" lvl="1">
              <a:lnSpc>
                <a:spcPct val="85000"/>
              </a:lnSpc>
              <a:spcAft>
                <a:spcPct val="200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altLang="ru-RU" sz="2200" dirty="0">
                <a:solidFill>
                  <a:srgbClr val="000000"/>
                </a:solidFill>
              </a:rPr>
              <a:t>Печать</a:t>
            </a:r>
            <a:endParaRPr lang="en-US" altLang="ru-RU" sz="2200" dirty="0">
              <a:solidFill>
                <a:srgbClr val="000000"/>
              </a:solidFill>
            </a:endParaRPr>
          </a:p>
          <a:p>
            <a:pPr marL="1028700" lvl="1">
              <a:lnSpc>
                <a:spcPct val="85000"/>
              </a:lnSpc>
              <a:spcAft>
                <a:spcPct val="200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altLang="ru-RU" sz="2200" dirty="0">
                <a:solidFill>
                  <a:srgbClr val="000000"/>
                </a:solidFill>
              </a:rPr>
              <a:t>Копирование</a:t>
            </a:r>
            <a:endParaRPr lang="en-US" altLang="ru-RU" sz="2200" dirty="0">
              <a:solidFill>
                <a:srgbClr val="000000"/>
              </a:solidFill>
            </a:endParaRPr>
          </a:p>
          <a:p>
            <a:pPr marL="400050">
              <a:tabLst>
                <a:tab pos="457200" algn="l"/>
              </a:tabLst>
            </a:pPr>
            <a:endParaRPr lang="ru-RU" altLang="ru-RU" dirty="0" smtClean="0">
              <a:latin typeface="Arial" panose="020B0604020202020204" pitchFamily="34" charset="0"/>
            </a:endParaRPr>
          </a:p>
          <a:p>
            <a:pPr marL="400050">
              <a:tabLst>
                <a:tab pos="457200" algn="l"/>
              </a:tabLst>
            </a:pPr>
            <a:endParaRPr lang="ru-RU" altLang="ru-RU" dirty="0" smtClean="0">
              <a:latin typeface="Arial" panose="020B0604020202020204" pitchFamily="34" charset="0"/>
            </a:endParaRPr>
          </a:p>
          <a:p>
            <a:pPr marL="400050">
              <a:tabLst>
                <a:tab pos="457200" algn="l"/>
              </a:tabLst>
            </a:pPr>
            <a:endParaRPr lang="ru-RU" altLang="ru-RU" dirty="0" smtClean="0">
              <a:latin typeface="Arial" panose="020B0604020202020204" pitchFamily="34" charset="0"/>
            </a:endParaRPr>
          </a:p>
          <a:p>
            <a:pPr marL="400050">
              <a:tabLst>
                <a:tab pos="457200" algn="l"/>
              </a:tabLst>
            </a:pPr>
            <a:endParaRPr lang="en-GB" altLang="ru-RU" dirty="0" smtClean="0">
              <a:latin typeface="Arial" panose="020B0604020202020204" pitchFamily="34" charset="0"/>
            </a:endParaRPr>
          </a:p>
        </p:txBody>
      </p:sp>
      <p:pic>
        <p:nvPicPr>
          <p:cNvPr id="24584" name="Picture 7" descr="HP_M3035_MFP_FollowMe_Front_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5180013"/>
            <a:ext cx="25066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0134" name="Line 10"/>
          <p:cNvSpPr>
            <a:spLocks noChangeShapeType="1"/>
          </p:cNvSpPr>
          <p:nvPr/>
        </p:nvSpPr>
        <p:spPr bwMode="auto">
          <a:xfrm>
            <a:off x="4533900" y="4786315"/>
            <a:ext cx="0" cy="15001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45720" rIns="45720" anchor="ctr"/>
          <a:lstStyle/>
          <a:p>
            <a:pPr>
              <a:defRPr/>
            </a:pPr>
            <a:endParaRPr lang="en-US" sz="120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itchFamily="34" charset="0"/>
            </a:endParaRPr>
          </a:p>
        </p:txBody>
      </p:sp>
      <p:pic>
        <p:nvPicPr>
          <p:cNvPr id="24587" name="Picture 11" descr="FollowMe_Embedded_for_Ricoh_2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3519" r="3687" b="3592"/>
          <a:stretch>
            <a:fillRect/>
          </a:stretch>
        </p:blipFill>
        <p:spPr bwMode="auto">
          <a:xfrm>
            <a:off x="444500" y="4926015"/>
            <a:ext cx="1708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3" descr="IMG_9758"/>
          <p:cNvPicPr>
            <a:picLocks noChangeArrowheads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2" y="4819652"/>
            <a:ext cx="17891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" descr="FME_Hybrid_Toshiba_1_Optimized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7" y="4816475"/>
            <a:ext cx="20050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AutoShape 16" descr="data:image/jpeg;base64,/9j/4AAQSkZJRgABAQAAAQABAAD/2wCEAAkGBhQQEBAPEBQSFRUUFxUQFhYXFRUWGBYUFRUWFBQVFRUXHCYeGBslGhQYIC8gIycpLCwsFR4xNTAqNiYrLCkBCQoKDgwOGg8PGi8lHyQsLC4sKikuLCwsNCwwLCw0KSwsLCwsKSwsLSwsLDYsLCwsLCwsLCw0LCw0LCwsLCwsLP/AABEIAOEA4QMBIgACEQEDEQH/xAAcAAEAAgMBAQEAAAAAAAAAAAAABgcEBQgBAwL/xABIEAABAwIBBwkDCAcIAwEAAAABAAIDBBEFBgcSEyExcRQiQVFhgYKRoTJykhcjQlJic5OxJENUorLh4hYzU2PC0dLwFYPBNP/EABoBAAIDAQEAAAAAAAAAAAAAAAAFAwQGAgH/xAAqEQACAgEDAwQBBQEBAAAAAAAAAQIDBBESMRMhUQVBYYEiFDJxkaEzQv/aAAwDAQACEQMRAD8AvFERABERABERABEJUIymzq01LeOH9IkGyzTZjT9qTbfg2/cu4VysekUcTsjBayZN1H8Yy9oqW7ZJmlw+gznuv1EN2A8SFS+P5eVdaSJJS1h/Vx3Yy3bY3d4iVHkyr9P95v8AoXWZ/tBf2XRQZ1+V1UNLS07vnHhpfI4CzBte7Qbfc0E+0rBVRZlcF0pZ6xw2MGpZ7zuc8jtDQB41bqqZUYQnth7FvGlOcN0/cLU5VYxySjqKjpYw6Pvu5rP3iFtlV2evGbNp6Np3kzv4C7Yx5lx8IUdFfUsUTu+zp1uRWUmLzu9qaY8ZXn8yvvT5S1UfsVNQ3hK/8rrWotFtj4M9vl5JVRZz8Qit8/pgdEjGO9bB3qpNhme1w2VNO132onFv7jr/AMSq9FDLGqlzEmjk2x4kdAYLnKoqohol1Tz9GUaHk6+ifNShrr7QuV1t8EyrqaI3p5XNHSw85h4sOzvFiqdnp6/8P+y5Xnvia/o6SRV1kznghmtHWNEL92mLmMnt6Wd9x2qwoZmvaHsIc0i4IIII6wRvS2yqdb0khjXbCxaxZ+0RFGSBERABERABERABERABERABa3HsoYaGIzVD9EbmgbXPP1Wt6T6ddlrMs8t4sOj22fM4fNxX/ef1N/Po7KLxzHpq2UzVDy524Dc1jfqsb0D/AKbq7j4rt/J9kU8jKVXZcm9yuzj1FcXRtJig3atp2uH+Y76XDdx3qJIidQhGC0ihLOcpvWTCIt7kRgvK6+nhIu3S1j/cZznA8bBviXspKKbZ5GLk0kXZkHgvJKCniIs4t1r/AH5OcQeAIb4VIERZmUnKTk/c0sYqKSQXOWW2NcrrqiYG7dLVs9xnNaRxsXeJXbl5jXJKColBs4t1TPfk5oI4Al3hXOyZ+n18z+hb6hZxD7CIiaioIiIAIiIALfZMZa1GHu+adpRk3dE65Yesj6p7R33WhRcyipLSSOoycXrFnRWSmWkGIsvGdGQC74nEaTe0fWb2jvst+uXKSsfC9ssTnMe06TXNNiCrryCzjtrQKeo0WVAGzobLbpb1O62946gmycN1/lDgcY+WrPxnyThERUC+EREAEREAEREAFG8t8s2YdDfY6Z9xEzt6Xu6mj13cNllDj0dFTvqJTsbsA6XvPssb2n/c9C53xzGpKyd9RMbucd3Q1v0WNHQB/wB3q7i4/VesuEU8rI6S0XLPjiOIyVEr5pnF73m7nH8h1AbgOhYyIniWnZCNvXuwiIvTwK2cymC2ZUVjhtcRAz3W2c895LR4Sqna0kgDaTsA6z0BdKZMYRySjp6fpYwaXa8855+IlUM6zbXt8l/Br3WbvBtERfl7wASTYAXJ6gN5SQdFS56sa0pIKNp2MBmf7zrtYO5ocfEqyWzylxc1dXPUnc95Lexg5rB8IC1i0lFfTrUTOX2dSxyCIimIQiIgAiIgAiIgAv1HIWkOaSCCCCDYgjaCCNxX5RAF45usvhWsFPOQKhg4a1o+k37Q6R3jptOFy3S1TonskjcWvYQ5rhvBG4hdA5DZXNxGmDzYSss2Vo6HdDh9l1r+Y6Ely8bY98eB1iZO9bJckjRES8vhERABEUKzqZTckpNTGbS1F4xbe2P9Y7yIb4uxd1wc5KKOLJqEXJldZyMruXVJZGfmISWM6nO3Ok77WHYO0qIIi0kIKEVFGcnNzk5MIiLs4CIiAJTm1wXlOIw3F2RfpDvBbQHxlvqugFXeZnBdXSy1Thtmdot+7juPVxd8IViJDmWb7dPHYe4deyvXz3Cimc3GeTYdLY2dN+jt8d9M/AHeilapjPLjWsq46Vp5sDbu+8ksT5NDfMrjFr32pfZ3lWbK2/or1ERaEz4REQAREQAREQAREQAREQAW5yTyjfQVTKhty32ZG/XjPtDj0jtAWmRcyipLRnUZOL1R1HSVbZY2SxkOY8B7SOkEXBX2VX5m8ptJr8PkO1t5Yr/VJ57O4nSHvO6laCzl1bqm4s0VNisgpIIiKIlC56zg4/yyvle03Yz5mPq0WE3I4uue8K58ucZ5JQVEwNnaOrZ77+YCOF79y50TT0+vmb/gV59nEF/IRETYVBERABfSmp3SPZGwXc9wY0dbnGwHmV81Nc02C6+vbK4XbTtMp6tM82MeZLvAo7J7IOXgkrhvko+S6MHw1tNTw07N0bGs42G095ue9ZiIs03q9WaRLRaIKrMVzQT1E8tQ+qi0pHukPzbtlzcAc7cBYdytO68upK7Z1PWJHZVGztIqP5EJf2qL8N3/ACWHX5mKpjS6KSGW30ecxx4XuPMhXSinWbd5IHhVP2OXa6gkgkdFMxzHt2FrhYj+Xavgrtzu4A2ajNUANZAQb9Jjc4Nc08CQR1WPWqSTfHu6sNwpvp6U9oU6yTzWvrqZtS6YRBxcGjQ0rtadHSvpC20HyUKpKV0sjImC7nuaxo63OIA9SumcKw9tPBFAz2Y2NjHboi1+/f3qDMvdSSjyyfDoVrblwis/kOP7WPwf60+Q4/tY/B/rVrol36y7z/iGP6Onx/rKo+Q4/tY/B/rT5Dj+1j8H+tWuiP1l3n/EH6Onx/rKkqMx8gHzdSwnqdG5o8w428lCsoskqmgcBUMs0mzXtOkx3B3Qew2K6QWJiuGR1MMkEzQ5jxokdXUR1EHaD2KSvOsT/PuiKzBra/HszmFFkYjRmGaWF2+N74jxY4tP5LHTpPXuJmtOxnYJizqSohqWb43B1usbnN72kjvXStJVNljZKw3a9oe09bXC49CuXFeGaHGddQ6lxu6ncY/A7nM/1Dwpdn16xU/AxwLNJOHknKIiTjcq7PdidmUtKDvLp3D3RoM/id5Kp1M87dbrMTezoiZHH5jWH+NQxaHFjtqiZ/KlutYREVkrBERABXjmiwbUUGuI51Q4yeBvNYP4j4lTGF4e6onigZ7Uj2xjs0ja/dv7l0zR0rYo2RMFmsa1jR1NaAB6BLc+zSKh5GWBXrJz8H2RFiYviLaaCaofujY6Q9thcDvOzvShLV6IbN6dyo85WWk4r3w008sbIQIzq3uaHP8AaeTY7SLhvhWpyYxmuq6ynp+V1VnvGl86/Ywc553/AFQVGKmodI98jzdz3F7j1ucbn1KsrMpgt31FY4bGgQM4us557gGjxFPbIxpp44X+iOEpXXc8v/C2kREhHpGc5NUI8Lqibc5ojHaXvaP9z3LnxWnnrxrbT0bT11D/AFZGP4z5KrE8wYbatfIjzZ7rNPBN80mC6+vExF207TJ43c1g/iPhV5KE5pcF1FAJSLOqHGXwDmxjyBd41Nkty7N9r+OwyxK9lS+e4UKzq5ROpKNrInlkkzw0OaSHBjec8gjd9EeJTVUVnYxrX4g6MHmwAQj3/akPmQPCjEr32LXhdwy7Nlb05fY0P9raz9qqfxpP91e+RVNJHQ0+ve98jm615e4udd/ODbnqBAt2Ki8j8G5XW08BF2lwc/7tnOf5gW710gFaz5JaQS+StgJvWbfwF+ZHgAk7ABcnqA3r9KKZzcZ5Nh01jZ01qdvjvpn4A70S6EXOSivcYTkoRcn7FGYvW6+onn/xJJJfjeXf/ViIi0yWi0M03q9Qp7mbxPV1z4Sdk0ZFvtx89v7umoEtxkhW6mvpJL2AlYD7rjoO9HFRXR3VtfBJTLbYn8nSKLyyLNmkOcctKjWYjWu/znt7mnRHo1aVZmMyaVTUO65ZT5yOKw1p4LSKRmZvWTYREXZwEREAWBmbwXW1clS4c2Bth95Jdo8mh3mFdKiebDBeTYdESLPmvUO8VtAfAG+ZUsWeyrN9rf0aDFr2VpfYVeZ5sa1dLHStPOmdpO+7jsdvFxb8JVhqgM5eNcpxGaxu2H9Hb4L6Z+Mu8gu8Ovfan47nGZZsra89iKrovIfBeSUFPCRZxbrH9em/nOB4XDfCqSyGwbldfTxEXaHa1/uR84g8SAPEui1Z9Qs4h9lf0+vmf0F4SvVGc4uNclw+dwNnyDUM96TYT3N0j3JZCLlJRXuMpyUYuT9ik8rcZ5XW1FR9FziGfdt5rPQA96w8Jw51TPDTs3yPbHwubE9wue5YisLM1gusqpKpw5sDdFv3klx6NDviC0NklVW2vZGfri7bEn7suKlp2xsZGwWaxoY0dTWiwHkF9URZw0RhYzibaanmqH7o2OfxIGwd5sO9cz1E7pHvkebue4vcetzjcnzKuDPPjWrpoqVp2zO03fdx2Nu9xb8JVNgJ1gV6QcvImz7NZqPgtTMpgv8A+itcOqnYfJ8h/gHmrVWnyQwbklFT0/0mtDn/AHjuc/1JHctwlmRZ1LHIZ0V9OtRCpnPNjOsqoqVp2Qt0nfeSWO3g0N+Iq4qmobGx8jzZrAXuPUGi5PkFzNjGJGpqJqh2+R7n8ATsHcLDuVnAr1m5eCrn2aQUfJhoiJ0JgvWP0SHdW3y2rxeO3HgUHp0f/aRvWEUa/wDHM7fNEg6cB71JlQ4tHo1FQ36ssjfJ7gsRbjLCDQxCtb/nSHuc4uHoVp09g9YpiOa0k0ERF0chbLJzCTV1cFML/OPAdboYNrz3NBWtVmZlcF0pZ6xw2MAhZ7zuc8jg0AeNQ32dOtyJqK+pYoltxsDQGgWAAAHUBsAX6RFmzRmrynxgUlJUVB3sYdHteeawfEQua3OJJJ2k7Ses9JVs568Zsyno2na4md4+y27WA9hdpHwKpmNJIAFydgHWTuCd4Ne2vd5EudZus2+C2cymC6Mc9Y4e2dQz3W2c88C4tHgVnrWZM4OKSkgphvYwB3a8855+IlbNKr7OpY5DSivp1qIVO56Ma06iGkadkTdY4fbk3A8Gi/jVvzTBjXPcbBoLieoAXJ8lzPjmKGqqZ6l2+R7njsb9EdzbDuVrAr3T3eCtnWbYbfJgq/s2eDcmw6G4s6b9Id47aA+AN9VSmTOEGrq6emG57wHdjBznn4QV0qxoAAAsBsA6gpvULOyh9kGBX3c/o9RFqsqcY5JR1FR0sYdHte7msHxEJVFOT0Q1bSWrKTzkY1yrEZiDdkXzDODL6RHF5cvxm8wXlWIQMIu2M69/ux2IB4u0R3qNudcknaTtJ6z1q4My2C6EE1W4bZXatnuR7yOLiR4E+uapp0X8CKlO67V/yWQiIkA+IXnZxnUYe6Nps6dwhHXoe1IeFho+NUUpznexrXVwgB5tO0M/9j7OefLRHhKgyf4deypfPcQ5dm+1/HYIiK2VAvHbjwK9QNvsHTs89iD0uP8A80z/AKQi339lB1BepFvgO+nMq3OvR6vE5TawkbHKPhDD6sKh6tPPdhu2lqQPrQOP77P9aqxNcWW6qLFeTHbbJBERWCuF0TkHgvJKCniIs9zda/35OcQeAs3wqk8icF5XX08JF26Wsf7jOc6/GwHiXRiVeoWcQ+xr6fXzP6CItDlzjXJKComBs4t1bPffzQRwuXeFLIxcmkhlKSim2UllzjXK6+olBu0O1TPcj5oI42J8Szc2eC8pxGK4u2H9Id4LaA+Mt8ioornzNYLq6SSqcOdO6zfu47tHm4u8gnuRJU06L+EI8eLtu1f8lhIiJAPiHZ1ca5Ph72A2dORAPdO2Q8NEEeIKh1PM8GM66tbTg82nbo/+x9nO9NEdxUDT/Dr2VL57iHMs32v47FnZlcF0pJ6xw2MAgZ7zrOeR2gaI8SttaDIXBeSUFPERZxbrX++/nEHhcDwrfpPkWdSxsb49fTrSCq7PXjVm09G0+0TO/gLtYPMuPhCtFc55bYxyuuqJgbt0tWz3Gc1tuNifEp8GvdZr4Ic2zbXp5NJFEXOa1ouXENA6yTYDzXTGA4WKWmgp2/q2NYT1utzj3uue9UpmuwblGIxuIu2AGd3Fuxg+Ig+Eq+lL6hZq1AiwK9E5hYuJ4g2nhlnf7MbHSHg0XtxO7vWUq/zyY1qqRlM086d237uOzj5uLPVUKodSaiXrZ7IORTlbVumkklebukc6R3vOJcfUr4oi0vBm33CIi9PAtpkvRa+tpYuh0sYPuhwc70BWrU4zQYbrcQ1p3Qxuf4ncxvo5x7lFdLbBv4JaY7ppfJeF16iLNGkI3nDwflWHVDALuYNcz3o+cQO0t0h3rnpdUELnPLXAeRVs0AFmX1kf3b9rfLa3wpr6fZzB/wAirPr4n9GjRETUVls5lMFsyorHD2iIGcG2c8950R4SrQXP2DZx6ukhZTwmIMZe147naS4km+3aVm/K9X/Wh/C/mlN+LbZNy7DanKqrgo9y9FUuevGrvgo2nY0Gd/vOu1gPABx8QWl+V6v+tD+F/NRbF8Wkqpn1ExBe+xJAsNgDQAOgAALrGxJQnukcZGXGcNsT4UlM6WRkTBdz3NY0dbnENHqV0zhWHtp4IoGezGxsY7dEWv37+9c2YVib6aaOoj0dOM6TdIaQvYi9u9Sr5Xq/60P4X81Nl02W6KPBFiXV1auXJeix8QrWwRSTP9mNrpHcGgk/kqT+V6v+tD+F/NYeMZyayqhfTyuj0H2DtFmiSAQbXv2KlHAs176Fx51enbUjtfWOmlkmf7UjnSO4uJJ/NbbIfBeV19PCRdulrH+4znEHjYN8S0StnMpgtmVFY4bXEQM4Ns557yWjwpnkT6dTaFuPDqWpMtBERZ00J45oIIO0HYVqf7H0X7JS/gR/8VjY5l3SUUuonkIfoh9gx7rA3tctG/ZuWv8AlYw//Ff+FJ/xU0a7dNYpkMrKtdJNEkoMHgp9LUQxRaVr6tjWXtuvogX3rMUP+VjD/wDFf+FJ/wAV+ZM7WHgXEkh7BE+/qAF66bXzFgrqlxJEyVAZy8dFXiEhYbsiAgYRuOjfTI8RPcAt5lZndfOx0NG10TXXDpHEawg7w0DYzjcngq5THDxpQe+YtzMmM1sgEREyFwREQAV05m8H1VG+oI2zv2e5Hdo/eL/RU/huHuqJooIxd0jgwcSbXPYN/cul8NoGwQxQR+zG1sY4NFrntS7Ps0goeRjgV6yc/BkoiJMOAoDncyZ5RTCqjF5Ke5dbeYj7XwnncNJT5fl7AQQQCDsIO4g7wVJXY65KSI7IKyLizlhFJMvclDh9U5jQdTJd8R+z0sv1tJtwselRtaOElOKkjOTi4ScWERF2chERABERABERAHrWkkAC5OwDrPQF0pkxg/JKOnpuljBpdrzznn4iVSebXBeVYjCCLsi/SHeC2iPjLfVdAJR6hZ3UPsbYFfZz+gvHvABJNgNpPUB0r1RTObjXJsOmsbPm/R2+O+mfgDvRL4Rc5KK9xhOShFyfsUplLi5q6uepO57yW9jBzWD4QFrERaaKUVojNSbk9WERF6eBERABERABEWxyfwN9bUR00W952noawe089gHrYdK8bSWrPUm3oif5msmrufiEg2NvFF2uP948cBze93UrZWLhmHMp4Y4IhZkbQxo4dJ6yTtJ6yspZy+3qzcjRU1KqCiERFCTBERAGlytyZZiFM6B9g4c6N/1HjceHQR1HguecRw99PK+CZpa9h0XA9fWOsEbQekFdQKHZwshBXx62KwqGDmncJG79Bx/I9B7Cr2Jk9N7ZcFHLx+ot0eSh0X0qKd0b3RvaWuaS1zSLEEbwQvmnYkCIi9AIiIAIi+lNTukeyNgu57gxo63OIAHmV4BcOZnBdXSy1Thtmdot+7juPVxd5BWIsPCMNbTU8NOzdGxrONhtPebnvWYs3dPqTcjSVQ6cFEKmM8uNayrjpWnmwNu77ySx9GhvxFXFV1LYo3yvNmsa57j1NaLn0C5lxXEHVE8tQ/2pHukPZpG4HcLDuVvAr1m5eCpn2aQUfJioiJ0JgiIgAiIgAiIgD9MYXENAJJIAA2kk7AAOkq+M3WRgoINOQDXygF/2G7xGD2dPWeAWlzZZvjDo1tW35wi8UZ/Vg/TcPrnoHRx3WSk+Zk7vwjx7jjDxtv5y59giIloxCIiACIiACIiAIbl7m+ZXtM0VmVDRsO4SAbmv7ep3Rw3UfXUMkEjopmOY9psWuFiP5dvSuolocqsjYMRZoyjRe0cyVttJvZ9pvYfTer+Nluv8ZcFHJxFZ+UeTnRFvsqMi6jD32lbpRk82VoJYeoH6ruw911oU5jJSWsRNKLi9JIIiLo5CmuabBdfXiVw5tO0yn3zzYx5knwKFK8c0WC6ig1xHOqHGTwN5rB+Z8SqZdmyp/PYtYle+1fHcnCIiQD8hGdzGtRQGEHnVDhH4BzpD6BvjVGqbZ2sa19eYgebTtEXjPOefUDwqEp/iV7Kl89xBl2b7X8dgiIrZVCIiACItlgWT09bJqqdhcfpHc1g63u3D8z0XXjaS1Z6k5PRGvjjLiGtBJJAAAuSTuAA3lW9m+zZanRq61oMmx0cR2iPqc/oL+obhx3bvIzN3DQASOtLPb+8I2MvvEY6OO89m5S5KMnM3fjDjyN8bD2/lPnwEREtGIREQAREQAREQAREQAREQB+JoWvaWPaHNIsWuAII6iDsKrrKbM7HJpSUTtU7fq3XMZ9072eo4KyEUtds63rFkdlULFpJHNGNZN1FG7RqIns6A612H3XjYfNa1dTTQNe0se0OadhDgCCO0HYVD8ZzUUVRdzGugd1xnm37WOuPKyZV+oJ/vX9C2zAa/Y/7KTwvD3VE8UDPake2MdmkbX7ht7l0zSUrYo2RMFmsa1jR1NaAB6BQTJHNcaGtFS+VsrGNcGc0tcHu5tyNo9ku6elWCq2ZerGlF9ixh0utNy5CxMWxFtPBNUP8AZjY6Q9uiLgd52d6y1XmeXG9VSx0rTzp3XcL/AKuOx9XaPkVWph1JqJatnsg5FPVVS6V75Xm7nuc9x63ONz6lfJeX4L9xxF3sgngCfyWk4M33Z+UW4o8j6yb+7ppyOssLR8TrBSPDcztZJtlMUI7XabvJmz1Ucrq48yRJGmyXCZBFlYdhUtS/VwRvkd1NBNu0ncB2lXFg+Z2kis6dz5z1HmM+Fpv5uKm1FQRwsEcLGRtH0WtDR5BUrM+K/YtS5XgSf73oVfk1maJ0ZK99hv1UZ28HydHBvmrOw7DYqeMRQMbGwbmtFhxPWe07Vkoltt87f3MZVUwqX4oIiKEmCIiACIiACIiACIiACIiACIiACIiACIiACIiACgecr2oODvzRFPj/APREGR/zZGMM/vm93/xWjgnseSIp8kgxjYleoiol4IiIAIiIAIiIAIiIAIiIAIiIA//Z"/>
          <p:cNvSpPr>
            <a:spLocks noChangeAspect="1" noChangeArrowheads="1"/>
          </p:cNvSpPr>
          <p:nvPr/>
        </p:nvSpPr>
        <p:spPr bwMode="auto">
          <a:xfrm>
            <a:off x="80963" y="-115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000"/>
          </a:p>
        </p:txBody>
      </p:sp>
      <p:sp>
        <p:nvSpPr>
          <p:cNvPr id="24591" name="AutoShape 18" descr="data:image/jpeg;base64,/9j/4AAQSkZJRgABAQAAAQABAAD/2wCEAAkGBhQQEBAPEBQSFRUUFxUQFhYXFRUWGBYUFRUWFBQVFRUXHCYeGBslGhQYIC8gIycpLCwsFR4xNTAqNiYrLCkBCQoKDgwOGg8PGi8lHyQsLC4sKikuLCwsNCwwLCw0KSwsLCwsKSwsLSwsLDYsLCwsLCwsLCw0LCw0LCwsLCwsLP/AABEIAOEA4QMBIgACEQEDEQH/xAAcAAEAAgMBAQEAAAAAAAAAAAAABgcEBQgBAwL/xABIEAABAwIBBwkDCAcIAwEAAAABAAIDBBEFBgcSEyExcRQiQVFhgYKRoTJykhcjQlJic5OxJENUorLh4hYzU2PC0dLwFYPBNP/EABoBAAIDAQEAAAAAAAAAAAAAAAAFAwQGAgH/xAAqEQACAgEDAwQBBQEBAAAAAAAAAQIDBBESMRMhUQVBYYEiFDJxkaEzQv/aAAwDAQACEQMRAD8AvFERABERABERABEJUIymzq01LeOH9IkGyzTZjT9qTbfg2/cu4VysekUcTsjBayZN1H8Yy9oqW7ZJmlw+gznuv1EN2A8SFS+P5eVdaSJJS1h/Vx3Yy3bY3d4iVHkyr9P95v8AoXWZ/tBf2XRQZ1+V1UNLS07vnHhpfI4CzBte7Qbfc0E+0rBVRZlcF0pZ6xw2MGpZ7zuc8jtDQB41bqqZUYQnth7FvGlOcN0/cLU5VYxySjqKjpYw6Pvu5rP3iFtlV2evGbNp6Np3kzv4C7Yx5lx8IUdFfUsUTu+zp1uRWUmLzu9qaY8ZXn8yvvT5S1UfsVNQ3hK/8rrWotFtj4M9vl5JVRZz8Qit8/pgdEjGO9bB3qpNhme1w2VNO132onFv7jr/AMSq9FDLGqlzEmjk2x4kdAYLnKoqohol1Tz9GUaHk6+ifNShrr7QuV1t8EyrqaI3p5XNHSw85h4sOzvFiqdnp6/8P+y5Xnvia/o6SRV1kznghmtHWNEL92mLmMnt6Wd9x2qwoZmvaHsIc0i4IIII6wRvS2yqdb0khjXbCxaxZ+0RFGSBERABERABERABERABERABa3HsoYaGIzVD9EbmgbXPP1Wt6T6ddlrMs8t4sOj22fM4fNxX/ef1N/Po7KLxzHpq2UzVDy524Dc1jfqsb0D/AKbq7j4rt/J9kU8jKVXZcm9yuzj1FcXRtJig3atp2uH+Y76XDdx3qJIidQhGC0ihLOcpvWTCIt7kRgvK6+nhIu3S1j/cZznA8bBviXspKKbZ5GLk0kXZkHgvJKCniIs4t1r/AH5OcQeAIb4VIERZmUnKTk/c0sYqKSQXOWW2NcrrqiYG7dLVs9xnNaRxsXeJXbl5jXJKColBs4t1TPfk5oI4Al3hXOyZ+n18z+hb6hZxD7CIiaioIiIAIiIALfZMZa1GHu+adpRk3dE65Yesj6p7R33WhRcyipLSSOoycXrFnRWSmWkGIsvGdGQC74nEaTe0fWb2jvst+uXKSsfC9ssTnMe06TXNNiCrryCzjtrQKeo0WVAGzobLbpb1O62946gmycN1/lDgcY+WrPxnyThERUC+EREAEREAEREAFG8t8s2YdDfY6Z9xEzt6Xu6mj13cNllDj0dFTvqJTsbsA6XvPssb2n/c9C53xzGpKyd9RMbucd3Q1v0WNHQB/wB3q7i4/VesuEU8rI6S0XLPjiOIyVEr5pnF73m7nH8h1AbgOhYyIniWnZCNvXuwiIvTwK2cymC2ZUVjhtcRAz3W2c895LR4Sqna0kgDaTsA6z0BdKZMYRySjp6fpYwaXa8855+IlUM6zbXt8l/Br3WbvBtERfl7wASTYAXJ6gN5SQdFS56sa0pIKNp2MBmf7zrtYO5ocfEqyWzylxc1dXPUnc95Lexg5rB8IC1i0lFfTrUTOX2dSxyCIimIQiIgAiIgAiIgAv1HIWkOaSCCCCDYgjaCCNxX5RAF45usvhWsFPOQKhg4a1o+k37Q6R3jptOFy3S1TonskjcWvYQ5rhvBG4hdA5DZXNxGmDzYSss2Vo6HdDh9l1r+Y6Ely8bY98eB1iZO9bJckjRES8vhERABEUKzqZTckpNTGbS1F4xbe2P9Y7yIb4uxd1wc5KKOLJqEXJldZyMruXVJZGfmISWM6nO3Ok77WHYO0qIIi0kIKEVFGcnNzk5MIiLs4CIiAJTm1wXlOIw3F2RfpDvBbQHxlvqugFXeZnBdXSy1Thtmdot+7juPVxd8IViJDmWb7dPHYe4deyvXz3Cimc3GeTYdLY2dN+jt8d9M/AHeilapjPLjWsq46Vp5sDbu+8ksT5NDfMrjFr32pfZ3lWbK2/or1ERaEz4REQAREQAREQAREQAREQAW5yTyjfQVTKhty32ZG/XjPtDj0jtAWmRcyipLRnUZOL1R1HSVbZY2SxkOY8B7SOkEXBX2VX5m8ptJr8PkO1t5Yr/VJ57O4nSHvO6laCzl1bqm4s0VNisgpIIiKIlC56zg4/yyvle03Yz5mPq0WE3I4uue8K58ucZ5JQVEwNnaOrZ77+YCOF79y50TT0+vmb/gV59nEF/IRETYVBERABfSmp3SPZGwXc9wY0dbnGwHmV81Nc02C6+vbK4XbTtMp6tM82MeZLvAo7J7IOXgkrhvko+S6MHw1tNTw07N0bGs42G095ue9ZiIs03q9WaRLRaIKrMVzQT1E8tQ+qi0pHukPzbtlzcAc7cBYdytO68upK7Z1PWJHZVGztIqP5EJf2qL8N3/ACWHX5mKpjS6KSGW30ecxx4XuPMhXSinWbd5IHhVP2OXa6gkgkdFMxzHt2FrhYj+Xavgrtzu4A2ajNUANZAQb9Jjc4Nc08CQR1WPWqSTfHu6sNwpvp6U9oU6yTzWvrqZtS6YRBxcGjQ0rtadHSvpC20HyUKpKV0sjImC7nuaxo63OIA9SumcKw9tPBFAz2Y2NjHboi1+/f3qDMvdSSjyyfDoVrblwis/kOP7WPwf60+Q4/tY/B/rVrol36y7z/iGP6Onx/rKo+Q4/tY/B/rT5Dj+1j8H+tWuiP1l3n/EH6Onx/rKkqMx8gHzdSwnqdG5o8w428lCsoskqmgcBUMs0mzXtOkx3B3Qew2K6QWJiuGR1MMkEzQ5jxokdXUR1EHaD2KSvOsT/PuiKzBra/HszmFFkYjRmGaWF2+N74jxY4tP5LHTpPXuJmtOxnYJizqSohqWb43B1usbnN72kjvXStJVNljZKw3a9oe09bXC49CuXFeGaHGddQ6lxu6ncY/A7nM/1Dwpdn16xU/AxwLNJOHknKIiTjcq7PdidmUtKDvLp3D3RoM/id5Kp1M87dbrMTezoiZHH5jWH+NQxaHFjtqiZ/KlutYREVkrBERABXjmiwbUUGuI51Q4yeBvNYP4j4lTGF4e6onigZ7Uj2xjs0ja/dv7l0zR0rYo2RMFmsa1jR1NaAB6BLc+zSKh5GWBXrJz8H2RFiYviLaaCaofujY6Q9thcDvOzvShLV6IbN6dyo85WWk4r3w008sbIQIzq3uaHP8AaeTY7SLhvhWpyYxmuq6ynp+V1VnvGl86/Ywc553/AFQVGKmodI98jzdz3F7j1ucbn1KsrMpgt31FY4bGgQM4us557gGjxFPbIxpp44X+iOEpXXc8v/C2kREhHpGc5NUI8Lqibc5ojHaXvaP9z3LnxWnnrxrbT0bT11D/AFZGP4z5KrE8wYbatfIjzZ7rNPBN80mC6+vExF207TJ43c1g/iPhV5KE5pcF1FAJSLOqHGXwDmxjyBd41Nkty7N9r+OwyxK9lS+e4UKzq5ROpKNrInlkkzw0OaSHBjec8gjd9EeJTVUVnYxrX4g6MHmwAQj3/akPmQPCjEr32LXhdwy7Nlb05fY0P9raz9qqfxpP91e+RVNJHQ0+ve98jm615e4udd/ODbnqBAt2Ki8j8G5XW08BF2lwc/7tnOf5gW710gFaz5JaQS+StgJvWbfwF+ZHgAk7ABcnqA3r9KKZzcZ5Nh01jZ01qdvjvpn4A70S6EXOSivcYTkoRcn7FGYvW6+onn/xJJJfjeXf/ViIi0yWi0M03q9Qp7mbxPV1z4Sdk0ZFvtx89v7umoEtxkhW6mvpJL2AlYD7rjoO9HFRXR3VtfBJTLbYn8nSKLyyLNmkOcctKjWYjWu/znt7mnRHo1aVZmMyaVTUO65ZT5yOKw1p4LSKRmZvWTYREXZwEREAWBmbwXW1clS4c2Bth95Jdo8mh3mFdKiebDBeTYdESLPmvUO8VtAfAG+ZUsWeyrN9rf0aDFr2VpfYVeZ5sa1dLHStPOmdpO+7jsdvFxb8JVhqgM5eNcpxGaxu2H9Hb4L6Z+Mu8gu8Ovfan47nGZZsra89iKrovIfBeSUFPCRZxbrH9em/nOB4XDfCqSyGwbldfTxEXaHa1/uR84g8SAPEui1Z9Qs4h9lf0+vmf0F4SvVGc4uNclw+dwNnyDUM96TYT3N0j3JZCLlJRXuMpyUYuT9ik8rcZ5XW1FR9FziGfdt5rPQA96w8Jw51TPDTs3yPbHwubE9wue5YisLM1gusqpKpw5sDdFv3klx6NDviC0NklVW2vZGfri7bEn7suKlp2xsZGwWaxoY0dTWiwHkF9URZw0RhYzibaanmqH7o2OfxIGwd5sO9cz1E7pHvkebue4vcetzjcnzKuDPPjWrpoqVp2zO03fdx2Nu9xb8JVNgJ1gV6QcvImz7NZqPgtTMpgv8A+itcOqnYfJ8h/gHmrVWnyQwbklFT0/0mtDn/AHjuc/1JHctwlmRZ1LHIZ0V9OtRCpnPNjOsqoqVp2Qt0nfeSWO3g0N+Iq4qmobGx8jzZrAXuPUGi5PkFzNjGJGpqJqh2+R7n8ATsHcLDuVnAr1m5eCrn2aQUfJhoiJ0JgvWP0SHdW3y2rxeO3HgUHp0f/aRvWEUa/wDHM7fNEg6cB71JlQ4tHo1FQ36ssjfJ7gsRbjLCDQxCtb/nSHuc4uHoVp09g9YpiOa0k0ERF0chbLJzCTV1cFML/OPAdboYNrz3NBWtVmZlcF0pZ6xw2MAhZ7zuc8jg0AeNQ32dOtyJqK+pYoltxsDQGgWAAAHUBsAX6RFmzRmrynxgUlJUVB3sYdHteeawfEQua3OJJJ2k7Ses9JVs568Zsyno2na4md4+y27WA9hdpHwKpmNJIAFydgHWTuCd4Ne2vd5EudZus2+C2cymC6Mc9Y4e2dQz3W2c88C4tHgVnrWZM4OKSkgphvYwB3a8855+IlbNKr7OpY5DSivp1qIVO56Ma06iGkadkTdY4fbk3A8Gi/jVvzTBjXPcbBoLieoAXJ8lzPjmKGqqZ6l2+R7njsb9EdzbDuVrAr3T3eCtnWbYbfJgq/s2eDcmw6G4s6b9Id47aA+AN9VSmTOEGrq6emG57wHdjBznn4QV0qxoAAAsBsA6gpvULOyh9kGBX3c/o9RFqsqcY5JR1FR0sYdHte7msHxEJVFOT0Q1bSWrKTzkY1yrEZiDdkXzDODL6RHF5cvxm8wXlWIQMIu2M69/ux2IB4u0R3qNudcknaTtJ6z1q4My2C6EE1W4bZXatnuR7yOLiR4E+uapp0X8CKlO67V/yWQiIkA+IXnZxnUYe6Nps6dwhHXoe1IeFho+NUUpznexrXVwgB5tO0M/9j7OefLRHhKgyf4deypfPcQ5dm+1/HYIiK2VAvHbjwK9QNvsHTs89iD0uP8A80z/AKQi339lB1BepFvgO+nMq3OvR6vE5TawkbHKPhDD6sKh6tPPdhu2lqQPrQOP77P9aqxNcWW6qLFeTHbbJBERWCuF0TkHgvJKCniIs9zda/35OcQeAs3wqk8icF5XX08JF26Wsf7jOc6/GwHiXRiVeoWcQ+xr6fXzP6CItDlzjXJKComBs4t1bPffzQRwuXeFLIxcmkhlKSim2UllzjXK6+olBu0O1TPcj5oI42J8Szc2eC8pxGK4u2H9Id4LaA+Mt8ioornzNYLq6SSqcOdO6zfu47tHm4u8gnuRJU06L+EI8eLtu1f8lhIiJAPiHZ1ca5Ph72A2dORAPdO2Q8NEEeIKh1PM8GM66tbTg82nbo/+x9nO9NEdxUDT/Dr2VL57iHMs32v47FnZlcF0pJ6xw2MAgZ7zrOeR2gaI8SttaDIXBeSUFPERZxbrX++/nEHhcDwrfpPkWdSxsb49fTrSCq7PXjVm09G0+0TO/gLtYPMuPhCtFc55bYxyuuqJgbt0tWz3Gc1tuNifEp8GvdZr4Ic2zbXp5NJFEXOa1ouXENA6yTYDzXTGA4WKWmgp2/q2NYT1utzj3uue9UpmuwblGIxuIu2AGd3Fuxg+Ig+Eq+lL6hZq1AiwK9E5hYuJ4g2nhlnf7MbHSHg0XtxO7vWUq/zyY1qqRlM086d237uOzj5uLPVUKodSaiXrZ7IORTlbVumkklebukc6R3vOJcfUr4oi0vBm33CIi9PAtpkvRa+tpYuh0sYPuhwc70BWrU4zQYbrcQ1p3Qxuf4ncxvo5x7lFdLbBv4JaY7ppfJeF16iLNGkI3nDwflWHVDALuYNcz3o+cQO0t0h3rnpdUELnPLXAeRVs0AFmX1kf3b9rfLa3wpr6fZzB/wAirPr4n9GjRETUVls5lMFsyorHD2iIGcG2c8950R4SrQXP2DZx6ukhZTwmIMZe147naS4km+3aVm/K9X/Wh/C/mlN+LbZNy7DanKqrgo9y9FUuevGrvgo2nY0Gd/vOu1gPABx8QWl+V6v+tD+F/NRbF8Wkqpn1ExBe+xJAsNgDQAOgAALrGxJQnukcZGXGcNsT4UlM6WRkTBdz3NY0dbnENHqV0zhWHtp4IoGezGxsY7dEWv37+9c2YVib6aaOoj0dOM6TdIaQvYi9u9Sr5Xq/60P4X81Nl02W6KPBFiXV1auXJeix8QrWwRSTP9mNrpHcGgk/kqT+V6v+tD+F/NYeMZyayqhfTyuj0H2DtFmiSAQbXv2KlHAs176Fx51enbUjtfWOmlkmf7UjnSO4uJJ/NbbIfBeV19PCRdulrH+4znEHjYN8S0StnMpgtmVFY4bXEQM4Ns557yWjwpnkT6dTaFuPDqWpMtBERZ00J45oIIO0HYVqf7H0X7JS/gR/8VjY5l3SUUuonkIfoh9gx7rA3tctG/ZuWv8AlYw//Ff+FJ/xU0a7dNYpkMrKtdJNEkoMHgp9LUQxRaVr6tjWXtuvogX3rMUP+VjD/wDFf+FJ/wAV+ZM7WHgXEkh7BE+/qAF66bXzFgrqlxJEyVAZy8dFXiEhYbsiAgYRuOjfTI8RPcAt5lZndfOx0NG10TXXDpHEawg7w0DYzjcngq5THDxpQe+YtzMmM1sgEREyFwREQAV05m8H1VG+oI2zv2e5Hdo/eL/RU/huHuqJooIxd0jgwcSbXPYN/cul8NoGwQxQR+zG1sY4NFrntS7Ps0goeRjgV6yc/BkoiJMOAoDncyZ5RTCqjF5Ke5dbeYj7XwnncNJT5fl7AQQQCDsIO4g7wVJXY65KSI7IKyLizlhFJMvclDh9U5jQdTJd8R+z0sv1tJtwselRtaOElOKkjOTi4ScWERF2chERABERABERAHrWkkAC5OwDrPQF0pkxg/JKOnpuljBpdrzznn4iVSebXBeVYjCCLsi/SHeC2iPjLfVdAJR6hZ3UPsbYFfZz+gvHvABJNgNpPUB0r1RTObjXJsOmsbPm/R2+O+mfgDvRL4Rc5KK9xhOShFyfsUplLi5q6uepO57yW9jBzWD4QFrERaaKUVojNSbk9WERF6eBERABERABEWxyfwN9bUR00W952noawe089gHrYdK8bSWrPUm3oif5msmrufiEg2NvFF2uP948cBze93UrZWLhmHMp4Y4IhZkbQxo4dJ6yTtJ6yspZy+3qzcjRU1KqCiERFCTBERAGlytyZZiFM6B9g4c6N/1HjceHQR1HguecRw99PK+CZpa9h0XA9fWOsEbQekFdQKHZwshBXx62KwqGDmncJG79Bx/I9B7Cr2Jk9N7ZcFHLx+ot0eSh0X0qKd0b3RvaWuaS1zSLEEbwQvmnYkCIi9AIiIAIi+lNTukeyNgu57gxo63OIAHmV4BcOZnBdXSy1Thtmdot+7juPVxd5BWIsPCMNbTU8NOzdGxrONhtPebnvWYs3dPqTcjSVQ6cFEKmM8uNayrjpWnmwNu77ySx9GhvxFXFV1LYo3yvNmsa57j1NaLn0C5lxXEHVE8tQ/2pHukPZpG4HcLDuVvAr1m5eCpn2aQUfJioiJ0JgiIgAiIgAiIgD9MYXENAJJIAA2kk7AAOkq+M3WRgoINOQDXygF/2G7xGD2dPWeAWlzZZvjDo1tW35wi8UZ/Vg/TcPrnoHRx3WSk+Zk7vwjx7jjDxtv5y59giIloxCIiACIiACIiAIbl7m+ZXtM0VmVDRsO4SAbmv7ep3Rw3UfXUMkEjopmOY9psWuFiP5dvSuolocqsjYMRZoyjRe0cyVttJvZ9pvYfTer+Nluv8ZcFHJxFZ+UeTnRFvsqMi6jD32lbpRk82VoJYeoH6ruw911oU5jJSWsRNKLi9JIIiLo5CmuabBdfXiVw5tO0yn3zzYx5knwKFK8c0WC6ig1xHOqHGTwN5rB+Z8SqZdmyp/PYtYle+1fHcnCIiQD8hGdzGtRQGEHnVDhH4BzpD6BvjVGqbZ2sa19eYgebTtEXjPOefUDwqEp/iV7Kl89xBl2b7X8dgiIrZVCIiACItlgWT09bJqqdhcfpHc1g63u3D8z0XXjaS1Z6k5PRGvjjLiGtBJJAAAuSTuAA3lW9m+zZanRq61oMmx0cR2iPqc/oL+obhx3bvIzN3DQASOtLPb+8I2MvvEY6OO89m5S5KMnM3fjDjyN8bD2/lPnwEREtGIREQAREQAREQAREQAREQB+JoWvaWPaHNIsWuAII6iDsKrrKbM7HJpSUTtU7fq3XMZ9072eo4KyEUtds63rFkdlULFpJHNGNZN1FG7RqIns6A612H3XjYfNa1dTTQNe0se0OadhDgCCO0HYVD8ZzUUVRdzGugd1xnm37WOuPKyZV+oJ/vX9C2zAa/Y/7KTwvD3VE8UDPake2MdmkbX7ht7l0zSUrYo2RMFmsa1jR1NaAB6BQTJHNcaGtFS+VsrGNcGc0tcHu5tyNo9ku6elWCq2ZerGlF9ixh0utNy5CxMWxFtPBNUP8AZjY6Q9uiLgd52d6y1XmeXG9VSx0rTzp3XcL/AKuOx9XaPkVWph1JqJatnsg5FPVVS6V75Xm7nuc9x63ONz6lfJeX4L9xxF3sgngCfyWk4M33Z+UW4o8j6yb+7ppyOssLR8TrBSPDcztZJtlMUI7XabvJmz1Ucrq48yRJGmyXCZBFlYdhUtS/VwRvkd1NBNu0ncB2lXFg+Z2kis6dz5z1HmM+Fpv5uKm1FQRwsEcLGRtH0WtDR5BUrM+K/YtS5XgSf73oVfk1maJ0ZK99hv1UZ28HydHBvmrOw7DYqeMRQMbGwbmtFhxPWe07Vkoltt87f3MZVUwqX4oIiKEmCIiACIiACIiACIiACIiACIiACIiACIiACIiACgecr2oODvzRFPj/APREGR/zZGMM/vm93/xWjgnseSIp8kgxjYleoiol4IiIAIiIAIiIAIiIAIiIAIiIA//Z"/>
          <p:cNvSpPr>
            <a:spLocks noChangeAspect="1" noChangeArrowheads="1"/>
          </p:cNvSpPr>
          <p:nvPr/>
        </p:nvSpPr>
        <p:spPr bwMode="auto">
          <a:xfrm>
            <a:off x="233363" y="36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000"/>
          </a:p>
        </p:txBody>
      </p:sp>
      <p:sp>
        <p:nvSpPr>
          <p:cNvPr id="24593" name="AutoShape 23" descr="data:image/jpeg;base64,/9j/4AAQSkZJRgABAQAAAQABAAD/2wCEAAkGBhEPEBUQEBIUERIVGBgUEBIYFBMSFxIVFhYYGBUVFRUXHSYeGBkvGhcYIS8gJCcpLSwsGB4xNjAqNSYrLCkBCQoKDgwOGg8PGjQkHyQyNC40NTQwKiksNTA0KSwsNS4sLSw2LC8sKiwsLC80LC0vLC4pNi80LCwsLywsLDQvLP/AABEIAJQBVQMBIgACEQEDEQH/xAAcAAEAAwEAAwEAAAAAAAAAAAAABQYHBAIDCAH/xABFEAABAwICBwUDCAcHBQAAAAABAAIDBBEFIQYHEjFBUWETInGBkTJSoRQjQmJysbLwF0OCksHR0jNTc6Kjs+E0NVTC8f/EABoBAQACAwEAAAAAAAAAAAAAAAADBAECBQb/xAAzEQACAQMBBgMIAQQDAAAAAAAAAQIDBBESBRMhMUGBUWHBMnGRobHR4fAiFBUz8QYjNf/aAAwDAQACEQMRAD8A3FERAEREAREQBERAEREAREQBERAEREAREQBERAEREAREQBERAEREAREQBERAEREAREQBERAEREAREQBERAEREAREQBERAEREAREQBERAEREAREQBERAEREAREQBERAEREAREQBERAEREAREQBERAEREAREQBERAEREAREQBERAEREAREQBERAEREAREQBERAEREAREQBERAEREAREQBERAEReL3hoJJAAzJOQAG8koDyUTjWldJRZVEzWO4Ri73n9htz5qpaSaU11UTDh0UkcW51SRsOk/wtu1m/W3nhbjV6fQ+pYS4wuc45udtNe4nmTe5KilN9EdO3soS41ZpeWVn8Fvn1rsP9hSTyD3nFkQPqSfgvBms2fjh7rdKhhPpshVp1M+L+0jezq5pA9dy6YKsKPeSOg7Gil/GOe79GXPB9YEFRI2F8U1PI72RIzuuO+zXtJF/GyssUocA5pBB3EZhZ3RTt2mkZEEH4qzNY6N52Dsnac3p3xti4496/7xU0Hk5F3RVKS0rBYUUXQ4/HJKIHdyUsEjWn6bdziw8bOBBG8ZcCpRblRprmEREMBERAEREAREQBERAc+IYhHTxumldsxtzc6xNrkAZAE7yFBjWLh3/kf6co/wDVTmIUTZ4nwvza9pY7wItl1Xz/AIphr6aZ8Eg7zHFp68nDoRY+agqzlDkdrZllQu1JTbUl4Y5fA+h2uuLjMcCufEMRjp43SzODGN9pxud5sMhmTc7gqvq00jFTTdg8/OwAN6uj+g7y9k+A5qraztKBUSiliN44jeQjc+XdbwbmPEnktpVEo6iGjs2c7p0Jclzfl+ehfaHTihnkbFFNtPebNbsSi5tfeW23BTqzHVRo8S91a8d1t2Q9XHJ7h4Du+buSnNYWmJo2CCA2nkF9rf2TN219om4HgSsRqPTqkZuLGP8AVf09vl+OfHt4E9i2k1LSZTzNY73M3P8A3G3PwUOzWfh5Ntt46mJ9vgLrKsJweor5tiIF7z3nvcchzc9x/wCSVapdUVSGXbNE5/uWe0HoHf8ACj3s5cYo6Mtm2VDEK9R6vh6PHc0vDcYgqm7cErZBx2TmPtDePNdi+fKepqKCou0uimjNnDw3tcNzmn0PxW46PY02tpmTtFtod5u/ZeMnN9fhZSU6mrg+Zz9obOdricHmLJEmyr9dp9QQktdOHEbwwOk+LQR8VUtamkr+0FFG4tYGh09stsu9lh+rbO3G45Ko6O6MT17y2EABttt7jZrb7hkCScjkFrOq86YotWmyqcqO/uJYXPt5vzNRh1m4e427R7epifb4Aq1rMKTVJMySNz543NDml7dl4JaCCQPJeWsfTV4e6ip3FoblO8GxJP6sEbhbfz3cDfKqSiszIp2NCvVjTtJZ8W+nyRcMT03oaZxbJO0vG9rAZCDyOyDY+K4YNZuHuNjI9nV0b7eoBWY6N6JVGIOIiAaxuT5HXDQeQtmT0HnZT2I6p6qNhfFIyYgXLACxx+ze4J6XC03lR8Ui5LZ9hSe7qVHq7fbh3ZqlFXRzsEkL2yMO5zSHDwy49Erq1kEbpZTssYNp7rE2HgM1guCY7PQzdpE4tINnsN9l4G9rx+SFt2H1sWIUgeBeOZha9vEXBa9p6g3Ckp1Na8znX2znaSUm8wfx932I39IuHf8Akf6c39KsccgcA5pBBAIIzBB3EL58xrCn0k74H72GwPvN3tcPEWK07VfpGJ6f5K8/OQju/Wi+j6Hu+GytadVuWJFm/wBl06NFVqLbXo+vQuFdXRwRullcGMaLucb5DdwzOfBQ9Hp1QTSNijm2nvIawdnKLk7hctsqTrR0oErxRxG7IzeYj6Ug3N8Bx6nov3VVo8XymseO5HdsX1pCLOI8Gm3i7osuq3PTE0hs2nC0dxXbT6Lh2+P0NUREU5wwqzpFi+07sIy82/tezaCb8Gl7u63rx3blPYhWNhifK4taGNJJcbNHK55XWXS6X01yXSTzG5J2B2TLnM2FwT53WHJR5k1K3q1uFOLZPx0/EwzHqZbn8a64mNH0Zo/NxH3lVqn0yoePyiPrdx+55+5WHC8YgnNoKoOd7jiNr911nIpxfJm1S0r0uM4NdiSgufZkDxycP5LkrNHaeX2o+yf77LAX6jcfMKQ2PfYD9Zv5uuiJpt3TtDkd/qstJ8yKFSUHmLwUyXRueCRlvnYy5o22jddwHebw8cwrm+LO/wBcH0AXviZ7vm387l5tF7eJKxGKjyJa1eVbGroU3THDC5kUsbuznie8wSDe03vY82ncQrFolpEK6nEhGxK0mOoj9yRu/wAjvHQ9FHaWyBrIhzc7+H81WtF8Q+TYm0XtHVDs3jh2rATG7xIu3zUbliRbjRdS2T6rLXqv31NQREUpzAiIgCIiAIiIAiIgCpGsnRI1MfymFt5ox32jfJGM8ubhmRzFxyV3VD1i6amnHySndaZw+deN8TTuA5PI48B4i0dTGnidDZyrO4juefyx1z5GYUOIS07+0he6N9i3aabGzhYj89DwUponoxJiE+wLtjbYzSe608B9Y2NvM8FyYXgFRVNkfDGXiJu0/wDk33nWubdPC/7o/j0tDM2aI9HsvlI3i0/wPAqiua1cj21ZuUZqi1rx/rPob3R0jIY2xRtDWMAa1o4ALDNMq0zV9Q8ndIWN6Nj7g/DfzW24TikdVCyeI3Y8XHMHi08iDkVh2llKYq6oYcvnXuHg87bfg4KzX9lYPO7DWK9TX7WO/PiT2hWm1Ph8LmOhkfI92097dixAFmtzN8s/Uqw/pfp/7ib1j/qUBoToVTYhA575ZGyMdsva0ssARdpzaTnn6FWL9ENL/fT+sf8AStYbzSscia7/ALfvpb7OrrzKJpjjsVdU9vEx0d2Na8O2blzb55HlYeSu2qCpJgnj4Nka4ftNsfwL2/ohpf76f1j/AKVYNGNE4sOa9sTnv7QguLi36IIAFgOZW0KclPUyK9vrWdruKTfDGOfj9jKtYTr4lP4sHpGxXjVJGBRSHiZnX8mMsqLrA/7lUfab/tsV91S/9C//ABnfgjWlP/Kyzf8ADZsPdH6FxqJthjnnc0Fx8hdfOk05kc6Rxu5xLnHmXG5+JX0VUw7bHM95pb6iy+c5IiwljhYtJa4ciMiPULa46EP/AB/H/Z48PU3TQigENBA0DNzBI7q6TvG/rbyCnVB6FVomoKdw4MEbujo+4fu+KnFYj7KwefudW+nq55f1MS1jUIhxCTZFg8Nkt1cO9/mBPmrTqfrCY54Scmua9vTbBB/AFV9ZFaJcRk2TcMDY79Wi7vi4jyVn1PUhDKiYjJzmMaeeyCXfjCqw/wAvA9Rd/wDmLXzxH09CU1i6JGri7eJt54huG+Rm8t8RvHmOKyWhr5KeQSRPMbxcBw3i4sfgVqmsPTQ0rfk0DrTvF3uH6ph5fXPDkM+SzTCsBqKztDAwydm3bef4Ane452HGxWK2NX8eZvslzjavf40dM+Hn5eB79GdHJMQn7Ntw0d6aTfsNvv6uPAcT4Fbnh9AynibDE3ZYwbLR/E8zfMnmVgeCY1LRTNmiNnDJzTue3ixw5fdv4LdsExiOsgbPEe64Zji1w9pp6gre3x3KW3o1sxb9j18/Q7kRFaPMlI1vVRZh+wP1krGHwG0/72BZDHuWsa4470UR5Ttv5skCykNyVKv7R7LYaSod2eBK8CV5uC8CoUdeSLFgenlXS2G120Y/VyEmw+q/2m/EdFpujellNXZRu7ObjE6wd12eDx4Z8wFh691HG90jGxX7QuAjsSDtE2bYjcb8VNCq0ce72bSqpy9l+P3Pos9cncCOKH0IHqvTRxubGyOR5kcxg7SQ73uAsXfeV7L3sDvJuD0V08e+DKzp1SPdHHK3NsdxIOI2tmzvDK3ms/xKrLDHKN8UkcgP2XhbHUkOadoXBGzK3m05FY1pfh5gkfT782iM+81xGwfQ+t1XqrDyd7ZtVThun0+huaL8C/VYOAEREAREQBERAEREBHaQ4w2jppJ3Z7I7o955ya31I+KwcCWqn4yTSv8A3nvPwFz5BbzjeBQ1sYinBLA4PADi3MAgZjxKj8J0Fo6WUTRMdttvslz3OtcWJAJte1x5qCpTlNrwO5s6+o2lKWU3N/Dy/J3aPYGyip2QMztm93vvPtOP5yAA4LL9ZWjYpagTRi0U1zYbmyD2h4H2h+1yWxLgxnBIayLsp27TbhwsS0gjcQR4kea2nT1RwirZX0qFxvZvKfMzLVfpEYKj5K8/Nzex9WUDL1At4hqndZWh757VdO0ue0bMzBmXNG5zRxI3EcRblnLU+ragje17WP2muDm/Ov3tNxx5hWlaxpvTpkWbjaEFcq4t85656nz3g+NTUcvawP2XbnDeHDi1zeIVxj1wTW71PGXcw97R6EH71eMX0Moqsl0sI2zve0mNx6kt9rzuob9E9Df2pvDtG/03Wip1I+yy7PaFhcfyrQef3qmikYvrGrqgWEggbyiu0+byS70IWt6PV7qilhmeC1z2NLgRbvWsTblfMdCFx4ZoVQ0xDo4Glw3PfeRwPMF17eSnFLThJcZM5l9dW9WKhQhpS6/v3MN1gf8Acqj7Tf8AbYr7ql/6F/8AjO/BGpTFdA6OqldNKx22620Q97QbAAGwNtwCksFwSGii7KBpa25cbuLiXG1ySegHotYU2puRYuto0qtpGjFPKx7uCO9ZXrI0OeyR1ZC0ujfnMALmN3F9vdO8ngb81qiKScFNYZzrO7na1Nce68TCtGNMZ8PJEdnxuN3Ruva/vNI9k29VYMS1tzSMLYYWwuIttl5kI6tGyBfxurlier6gqCXGLs3He6MmO/7I7vwXFBqroGm57V45OksP8oB+KgVOouCZ25X2zqst7UpvV++eH3MswnCJ62bs4gXvcbvcb2aCc3vdwH39StmZHFhFAbZthYSTuMjz/EuNul+ik8OwuGmZ2cEbY28mi1zzJ3k9SvVjOCxVkXYzAllw6wcW5jdmFJCloXmUbzaSu5xjJYpp9zBpppaucuN3yyv/AHnONgB03AchZbloxgDKGmbC2xd7UrvfefaPhwHQBceF6BUVNK2aON223Npc9zgCRa9ibXzViWKVNx4vmZ2ntGNyo06XCK7fqRkes/RsU84qYxaOYnbA3Nl3n1GfiHL06tNIjT1PYPPzU5DejZPoHz9nzbyWq4vg8VXEYZ27TCQd5aQRuIIzBUFHqzoGuDgyS4II+dk3g3HFauk1PVEnpbToztdxcJt8vH3d0WpERWTzxXdYGFmpw6djRdzWiVg6xkPsOpAI81icHeavo4hYZpVo+cPq3RAWhkvJTnhsk95ni0m3hY8VXrxzxPQ7FuVFuk/f9yBkjXpc1SL47rmkiVQ9TnJy2V81ZYD3jXSjusu2Ae885OcPC9h1J5Kt6PaPPrJhG3usGcr/AHG/z4AfyK1uk7ONjQwbMMYDYWj6RGVxz/8ApVijDL1M4O17xU4bmHN8/Jfn6Em1xyYd7u8/oOX8F+TV0bbOkcGBzhHESbXcdwHUkfBcwcfZ/WPzf9Rv5yWY6d6RiqnEUR+Zhu1hG579zn+HAeZ4qxUnoWTg2NnK6qaVy6s1aWe2Z4d2Qc2ncfz1VQx7BTUYhQi19l7hKfqQFsrb+IcB5hdeiePfLKdvaG8jfmJvrBw+beep++6suDUmQmcO85o2TyBawO9SwegWeE4kf87Ss4vmsr5frJRERbFUIiIAiIgCIiAIiIAiIgCIiAIiIAiIgCIiAIiIAiIgCIiAIiIAiIgCIiAIiIAojSbRuLEIDDJ3SO9FIPajeNzhz5EcQpdFhrJtCTg1KPNGB4lh01FKYKluy76Dh7ErfeYePhvC6MNwN9Sbt7rB7cjsmtHHPien3La67Dop27M0bJGg3Ac0OseYvuKgq7RZ++NweBmGvAIbyDGN2WE9XKHcLJ2/7zUUMKPHx6fAh8PpooIgxl2w37zvp1Lug32/O5SInIcC5t5P1MI+gPedy8Vw1dPPB84+OW/viN1VJbkxsYLI/VVjEsarJAYqWkqow725DFKZZPF1u6Og9VK5KKObSoVLmepvnzbOzS/Svs2upoH7UrsqiYfR5xsPwPLdv3Z+6UBWKg1e4jUEfMdi33pXBlv2Rd3wV60b1UU9ORJUu+UyDMNItE0/Y+l+1l0VVwnUeWekhdWthS0U3l/NsidVGAzHtKiVpZA8M7O+RkLHbQcB7vXjfJagAvwBfqtRjpWDzFzXdxUdR9QiItiuEREAREQBERAEREAREQBERAEREAREQBERAEREAREQBERAEREAREQBERAEREAREQBERAEREAREQBERAEREAREQBERAEREAREQBERAEREAREQBERAEREAREQBERAEREAREQBERAEREAREQBERAEREAREQBERAEREAREQBERAEREAREQBERAEREA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385763" y="188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000"/>
          </a:p>
        </p:txBody>
      </p:sp>
      <p:sp>
        <p:nvSpPr>
          <p:cNvPr id="24596" name="AutoShape 21" descr="data:image/jpeg;base64,/9j/4AAQSkZJRgABAQAAAQABAAD/2wCEAAkGBhARDxQQExAREBEWEBAQEBQUFxISEBIQFhUVFhcUExMXHyYeFxkkGRUSHzQgJCcpLC04FSAxQTAqNSksLCkBCQoKDgwOGg8PGiwkHx4sLSw1KTQsNSosLCkuLCwuLCksKTU1KSwuNS8pLS0pLCwpLCosKSwsLCwsNSwsLCksKf/AABEIAOEA4QMBIgACEQEDEQH/xAAcAAEAAgMBAQEAAAAAAAAAAAAABAUDBgcCAQj/xABVEAACAgECAgYFBAgQDQUAAAABAgADBAUREiEGBxMxQVEiYXGBkRRCscIjMmJygsHR0ggVNkRFU1RVdIOSk5Shs8MWJDQ1UmNzhLK0xNPwFzNDoqT/xAAaAQEAAgMBAAAAAAAAAAAAAAAABAUBAgMG/8QALBEBAAIBAgQEBgIDAAAAAAAAAAECAwQREjFBkSFSYWIFQlGBkqKh8CLB0f/aAAwDAQACEQMRAD8A7jERAREQEREBERAREQEREBERAREQEREBERAREQEREBERAREQEREBERAREQEREBERAREQEREBERAREQEREBERAREQEREBERAREQEREBERAREQEREBERAREQEREBE+MwHMkAevlIratjjkb6QfW6D8czETPJjeIS4kavU6GOy3VMfU6k/1GSAYmJg33fYiJhkiIgIiICIiAiIgIiICIiAiIgIiICIiAiIgImDNza6a2tscJWo3Zj3AfjPqnIOl3WDdllqqi1ONzG3dZaPNz4D7ke/fwkYNPbNO0cvqi6nVUwV3tz+jetf6yMTGJRP8ZtHLhQjgU+TWd3w3miap1j59xIVxjpz9GsbNt63O539m01dVmQLLzFosWPpvPq85n+I5snKdo9P+vWRk2Wneyx7D5uzOfixmLgmYJPvBJkREcldN5nmjlJJxNTvp51XW1c9/QdlHvAOxnkpPDLMTWJ8JbVyTE7xLa9K608yrYWhMlfHfauz+Uo2+KzoHR7pviZnoo/Z2/tVmyv8Ag+De4/CcQZZiYEHcciDuCORB8wZAzaHHfl4T/ei00/xLLSdrTvH96v0pE5X0L6zmQrj5jcSfapeftl8hb5j7rvHjv3jqasCNwdweYPgRKTLhtinaz0OHPTNXiq+xETk7kREBERAREQEREBERAREQEREBPjMANzyHeT4AT7NH61ukPYYox1O1l/Ep8xSNuP47qvvPlN8dJvaKx1c8uSMdJvPRpXTvpk2bd2dZIxq2IQftjDl2h/F6vbNbQTDXJCz0+HHFKxWHj8+W2S02s9qszIk8JJmJWN51mdkTbinZ6qxN5n+RDyk7HpksY0jWyrGmljZQW4kiOk2G+mVOZWJ0pfdGz4ODxhXMsxOJIeYGnaXGsoridE6rempVlwLm3U8sZj81v2onyPh5d3iAOfWSOXIIIJBBBBB2II7iD4GQtRijJXaVhpc1sV4tD9PRKLoX0g+W4Vd527Tbs7gPC1eTHbwB5Nt90Jezztoms7S9XW0WiJjqRETDYiIgIiICIiAiIgIiICIiAnKem2tagdQsSmhnqrCIu+MlwJ4QzEOyE7bkjkduU6tOK6lRqbZl5ryuFTk3lQM2lQq9o2w4O13XYbDbYbSXpYjimZ2+6FrJmKREb8+jNj63qf73Vt7cMj6AJYUa5qP70Un/AHS0H6Ziw8DWvDPQffZKP+WW9Gn694Z1Hvatv7sydM09veVfEZJ8/aHynWcvx0RP5sr9Kywx9SvPfooX2cH0FBPuPga6O/MxG9oH1ahLKrG1X51+J/N2H8Yke809veyRSMk+ftV8pyCe/TCvupP5JLQr44LD8Gn86K6tQ8bcU+yu38+ZgmX+2Y/8iz8+RrTHp3lNrE9Yn+ES6xR3ac7fg4/50g3Zjju0dm9vYfi3lu9eb4WY3vrsP15HejUvC7DH8Vb+eZtW0eneWl626b9qtfu1XIHdoS//AFb6EkG/Ws35uiVj20s/0ATY7sTWPm5GH/IcfllZfp2v+Gbij1AKPppkis09veyLaMkdb9qtcyNd1L96KF/3O0/SZXZOt6oe7TkT73C3/wCJTNjydP1/xzqB+HWv92JSZun63z3zwfvctE+ss6709veXHbJHn7Q2Dqv1fMe66nJqZBwLbX/i646Ag8L81RQSeJO/n6JnRJyjq9rz11Fe3yO1Q1Wgqcuq877AgisWMfDv25Tq8gaiIi/ht9llppmcfjv9+ZERI6SREQEREBERAREQEREBERAThvSLQsJc/IFuoGpjkWWFPk1r8PaN2gHEGAPJhzncpyzrP07Dpykybqciztl2JrsStOOsAbMChO/CV8fD1SVpbbX2+qHrKRam8xHh9d/9KDF0fR/nanYfZjWr+Iyyo0bQvHULz/Fsv01ykp1PSR+schvbkfkUSdTrukj9jLD7ciwy0jj9/wCqnngjyfs2DF0rQx3Z1p9rFfqCWVONoo/XjH232D6NprdPSrS17tKX3vxf8QMlJ0204fsTT7xUfpSc7Y8s+fvDrXNhrHydpbNW2kDuyz/Sbx9eZ1v0r92D+l3f9ya7T1j4i8l05F+97MfQskL1rVDuxCPY6j6s4zgzfS35Q7RqtP1tX8ZXDXaV+7P/ANd//cka0aOe/LP9JvP1pXv1q0nvwyfayn6siX9YeE/22mVv992TfSkzGDN1i35QTqdP0mv4ynXYWiH9eOPZdYfp3lZl6PoJ78+4ewl/7szE/TTTT+xNXuFQ+hZDu6U6Ue/SR7rCv0bTrFMlfP3hytlw2jb/AA7Sx36NoPhqV49tTt9FYlZlaNpHzNUsHtxbm/Nme7W9IP7GWj2ZFgkG3UdJP6xyV9mQPxoZmeL3fw0jgnyfs2bqw0jFGoF6cw5BSiw8PYW07AlV34mJHj3fknXJonVTpWOtFmVTXdWLW7MC10sJWsnmpVV2HEzDnv8AaTe5V6i295XOmrw448CIicEgiIgIiICIiAiIgIiICIiAlF006NjOw3p5CwfZKSfC1d9ufgCCVPqaXsTNZms7w1tWLRMT1fl90ZGKMCrKxVlPIqwOxB9YImVHnV+svq/ORvmYy73gfZqx33KPnL92B4eIHmOfIQ23L3e+X2DNGSN4ea1OnnFbaeSarzKGkJbJlV5MiyBaiUGn3jkcWT72k34nPgZuKeS0xGyeC8xNmYoyM8wu88s8xM85Ws7Vo+O0l6Ho1mZkpj1/bO2xO24RB9s7eoD8njIuLi2W2LVWhssduFFXmzH/AM+G07t0B6Erp9JZtnybAO1YdyjvFaeoeJ8T7gIOozRjj1WOl005bekNi0zT0x6a6KxslaKi+ewHefMnv98kxEpeb0XIiIgIiICIiAiIgIiICIiAiIgIiICaT006tKcwm+kijJ25n/4rT/rAO4/dD3g8pu0Tel7UnerS+OuSOG0PzXrGhZOHZ2d9TVnf0SeaP60ccm/87pCDz9N5WJXahrsRbEPJlcBlPtBml6v1QYNpLVGzGY7nZTx17n7huY9gIEscetj5lTl+HTzpLjQsn3tJvWb1MZi/+1fRaPuuOpvhsw/rlZd1V6ovdSj/AHtlf1iJKjU45+ZCto8sfK1g2TwbJttPVPqjd9dSffWJ9XeW2B1KZB27bKqr8xWrWH4tw/RMW1OOOrNdHln5XOS8uujfQ3LzmHZVlat/Sufdah57H559S7+6da0Xqs0/HPEyNkv3g3EMo9lYAX4gmbeiAAAAADkAOQA9QkTJrOlIT8Xw/rkn7Nd6I9B8fT09EdpeRtZcwHEfNVHzF9XxJmxxEr7Wm07ytK1isbVIiJq2IiICIiAiIgIiICJV6D0nxM5WfFvW9UYK5Xi2DEb7cwPCedc6WYWEUGTkJS1m/Zqdyzbd+yqCfEfGBbRI2TqNVdRvssWqoLxs9h7NVX7ri229hmqU9ceiPb2QzkDblQzJclW4/wBYyhQPWTtA3SJ4W5SocEFSOIMDuCvfuCO8Ss0HpXhZwY4uTVfw7cYU+ku/cWU8wDz57eEC2iQNa13Hw6u2yLVpq4gvE25HEe4cgZg1PpXhY2PXlXZCVUWcAqsPFwvxqXXbYb81BPugW0THj3rYi2KeJGVXU+asNwfgZR6r0/0vGYpdnY6OvJk4wzqfIou5BgbBEi6ZqdWTSl9LiypxujjcBhuRuN+feDPSahUbmoDg2pWlrp84VuWVW95RvhAkREQESLhapTcbFrsV2qtNNoHelgAJU+4ie87Nrpqe6xwlaIz2Me5VUbkmBniY6L1dFsU7qyh1PgVI3B+ErtC6U4ecrvjXreqEK5UNspI3A5geEC1iVOg9K8LODHFyar+HbjCn0l37iVOxAPPnt4TPrWu4+HV2+RatNXEF4m3I4j3DkDAnxMOJmV21JcjBq3rW1G8GrYBlbn4EEGanqHW/otFhqfOQsOTdml1qD8OtSp9xgblEi6ZqtGTULqLUuqO+zowZdx3jceI8pFxuk+JZlvhJerZNalrKgG4lUcPMnbb56+PjAtIlFrnTnTsK0U5OVXRYUFgVg25QkgHkPNW+Erv/AFa0X98KfhZ+bA26JGztSqpQWWOEQvWgY93FY6og97Mo98kwEREDgXVB0oGnaLn5ZqsuKZCBUQE7sa+RdgPQQeLHu9Z2BuuqfQl1S59dzbq8rI7QrRSOa4pQnhLIftSO9R4fbbljyfob0DYOWCAQchQQeYINY3BHjIHSvTX6NapVqWKGGn5D9nk0A+iDzLVqD6uJ08ipHdyISentrat0kx9GZ2XEp2svVSRxv2RuYkj7jgQHw4m850XL6udKsxzjnAxlr4SoKVolikjbiWwDiDd3Pfn65zjp8r6frWN0iqrN+FYlYvas7n0qzVufDY1lCpJ2JXY7ct93zeuHR68Y5AzEt9HiWpN+3Y7cl7M7FT4elsB5wNR6mdVtoyc/RLHNi4zXPjk94RLDXZz7gCWrYDzZppXVx0My7cCzVNPuevPx8p0WvccF9Irqc17eZLHkeR7uXfN76mdBud83Wr6zW2WbDQp337J3NjMN+fATwAefBv3ETJ+hw/zXf/Dn/saYFR036dVar0atfh7PJqvxkyqeYNdnHtxAHnwnZtt/IjwmTri/Uxpv3+D/AMpbKjr86HfJbhn0fY6cpuzykUlUOQN3DFRyPFwlvahPeZb9cX6mNN+/wf8AlLYEjrU6X34uk4GJjsyW5VFas6nZhUldYKq3gWLqN/IHzm1dE+qDTMPHVLManLv4Qbbb0W3ifx4EbdVXyAG/mSec1zrN6EX52kYORjKz5GNRUwRft3qeuvi4B4sCikDx5952EtuivXbp99QTKs+RZSjhuS1WVC67Bij7bAb7+i2xGx5ct4G+Bacag7LXRRUjNsoVK661BJ2A5KANzPzvh9L8ynVE6R2IwwsnKtxD5/JlCgKQN+5VDDbvalvf0Hrf6Wrbp9GHiWLZZqNq01MpOxp41DEEeDMUT1hm8psepdXlFmifpSuwC0KtT7DlkL6QtO3ibNyfPibzgbXVarKGUhlYBlI5gqRuCD5bTHm5a1VPax2REexj5KoJP9QnNuo3pU1mM+mXnhysNmr4WI4zQG4dvwG9A+Q4Zb9dOs/JtEyNiA13BjJv49ofTA9fZiz4QOS9X/SXKwMuvVcjb5FqORfVkMN+FbA+/aNvyXhZ2I5ncB5uHXNrGRnZCaHh7MwqbKzPLZF7RK2I34eQDcxzL185ar0EGR0Tpw+D7KMRMuoEbMuSQbtufcTxsh9TGYOo7o5eEyNSy1f5VewoU2rw2CisKCSCARxEAevsxAveprWvlOiY/MFqQ2K+3h2fJAfX2ZrPvmpfobv8jzP9vX/ZmZupRji52qaWeS1Xm2lT38IZqy2/iCvYTD+hu/yPM/29f9mYGmdXHQzLuwLNTwLnrz8fJZFTccF1QrrY17Hx3J5Hke71zaOm3TlNV6NWuV7LKpvx0y6eYNb8e3EAefCeff3cx4by2/Q3/wCbMj+Gt/ZVTWev7of8mtGoUbpVkt2WWqkhTePTViByPFwbn1pv3mBP6wNevTQdH0+lijZmJiI7A7b1rTSvZk94DNYu/qUjuJnSNC6s9MxcVcf5HRd6IFr21pZZaw5lmZgT38wO4eG059036K35OgaVmYwLX4mHiWcK827JqKiWVfnFWRDt5b+ybh0f65NKyMVbrMmvGsCjtqrCQ6Pt6QTl9kG/cR3+QPKBp+k1fpJ0oXBoYjCzK1cVEkitmDhdt+8h62G/k+3PaSuin6tNR/grf9LIvRt21zpJ+mlaMmDiKKq3Ybdqyh+FR6+Kwvt4ADfYkTFpuvY2H0w1C3JuSis0FAznYFyMYge3ZT8IHV9d6N4WQGtuxMa+wVMqvbVVY4UAkAMwJABJO3rnLOoHo5hZOn3vfiY2Q4y2VWtqqtYL2VZ2BcEgbknb1zpuD0uwc1Llxsmu9kqZnCEnhBBAJnOeoPUq8fRszIsPDXVk22ue88K0Vk7DxPLugeeuvLvz8mrRcReN66rM3JAOw9FCa6yR3Hh35EbE21zcuqbpl+mWmo7tvkVbUZHmXUejZ+Eux9vEPCUXUtgPkHK1u8fZsy51q7jwY6NsVU7b7cQC/wASJSZb/wCD/SXtCeDT8/cv4JW5b0j38uCxg2/gtpEDtkT5xDzEQIWlaHjYqlcfHpx1Y8TCpFrDHu3IUczMmo6ZRkVmq+qu+skEpYquhI5g8LcpKiBHq0+pahQtaCkJ2YrCjswm23Dwd3Dty2lLT1d6SlgsXTsUOCCD2abAjuIXbYH3TYogfOEbbeHd7pD0vRcbFUpj0VY6FuJlqRa1LbAbkKO/YD4SbECNqOmU5FZquqrurJBKWKroSDuCVPLvmHN0DEupSi3GptpTh7Ot0Rq04VKrwqRsNlJHvk+IHiqpVUIoCqoCqByAUDYADwG0gan0Zwsk8V+Jj3sO5rK63Ye9hvLKIFXT0WwUeuxcTHV6l4KGFaBqk3Y8NZ29Ebu52H+kfOWkRAr6ej+Il7ZKY1KZDb8dqootbfbficDc77D4T3qmi42UgTIoqyEDcSrai2KG2I4gGHfsSN/XJsQPiqAAANgBsAO4CfYiBBp0PGS9slcelchxw2WhFFrry5M4G5Hor8BGl6Fi4qsuPj046sQXFSLWGI5bkKOcnRAhaXouNiqUx6KsdC3Ey1ItaltgNyFHfsB8Jk1HTKcis1XVV3VkglLFV0JB3BKnl3yTEDHj46VotaKqIiqiKoCqqKNgqgcgAABtKPN6AaXdYbbMDGewniZjWoLN5tt9sfbNgiBixMSupFrrRK61HCiIAqKPJVHICVeb0M066xrbcHFtsY7u71Vs7HbbmxG55AS5iBWaZ0ZwsYsaMTHoLrwv2daV8S+TcI5ieauiuCtD4y4eOtDsGsqFaCp2GxBZNtid1Xv/ANES1iBhxMSuqtaq0WutRwoiAKir5Ko5ASPquh42UoXIx6chVPEotRbAp223AYHY7SdECn/wO0/9xY382n5IlxEBERAREQEREBERAREQEREBERAREQEREBERAREQEREBERAREQEREBERAREQEREBERAREQEREBERAREQEREBERAREQEREBERAREQEREBERAREQEREBERAREQEREBERAREQEREBERAREQEREBERAREQERED//2Q=="/>
          <p:cNvSpPr>
            <a:spLocks noChangeAspect="1" noChangeArrowheads="1"/>
          </p:cNvSpPr>
          <p:nvPr/>
        </p:nvSpPr>
        <p:spPr bwMode="auto">
          <a:xfrm>
            <a:off x="538163" y="341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000"/>
          </a:p>
        </p:txBody>
      </p:sp>
      <p:sp>
        <p:nvSpPr>
          <p:cNvPr id="24597" name="AutoShape 23" descr="data:image/jpeg;base64,/9j/4AAQSkZJRgABAQAAAQABAAD/2wCEAAkGBhARDxQQExAREBEWEBAQEBQUFxISEBIQFhUVFhcUExMXHyYeFxkkGRUSHzQgJCcpLC04FSAxQTAqNSksLCkBCQoKDgwOGg8PGiwkHx4sLSw1KTQsNSosLCkuLCwuLCksKTU1KSwuNS8pLS0pLCwpLCosKSwsLCwsNSwsLCksKf/AABEIAOEA4QMBIgACEQEDEQH/xAAcAAEAAgMBAQEAAAAAAAAAAAAABAUDBgcCAQj/xABVEAACAgECAgYFBAgQDQUAAAABAgADBAUREiEGBxMxQVEiYXGBkRRCscIjMmJygsHR0ggVNkRFU1RVdIOSk5Shs8MWJDQ1UmNzhLK0xNPwFzNDoqT/xAAaAQEAAgMBAAAAAAAAAAAAAAAABAUBAgMG/8QALBEBAAIBAgQEBgIDAAAAAAAAAAECAwQREjFBkSFSYWIFQlGBkqKh8CLB0f/aAAwDAQACEQMRAD8A7jERAREQEREBERAREQEREBERAREQEREBERAREQEREBERAREQEREBERAREQEREBERAREQEREBERAREQEREBERAREQEREBERAREQEREBERAREQEREBERAREQEREBE+MwHMkAevlIratjjkb6QfW6D8czETPJjeIS4kavU6GOy3VMfU6k/1GSAYmJg33fYiJhkiIgIiICIiAiIgIiICIiAiIgIiICIiAiIgImDNza6a2tscJWo3Zj3AfjPqnIOl3WDdllqqi1ONzG3dZaPNz4D7ke/fwkYNPbNO0cvqi6nVUwV3tz+jetf6yMTGJRP8ZtHLhQjgU+TWd3w3miap1j59xIVxjpz9GsbNt63O539m01dVmQLLzFosWPpvPq85n+I5snKdo9P+vWRk2Wneyx7D5uzOfixmLgmYJPvBJkREcldN5nmjlJJxNTvp51XW1c9/QdlHvAOxnkpPDLMTWJ8JbVyTE7xLa9K608yrYWhMlfHfauz+Uo2+KzoHR7pviZnoo/Z2/tVmyv8Ag+De4/CcQZZiYEHcciDuCORB8wZAzaHHfl4T/ei00/xLLSdrTvH96v0pE5X0L6zmQrj5jcSfapeftl8hb5j7rvHjv3jqasCNwdweYPgRKTLhtinaz0OHPTNXiq+xETk7kREBERAREQEREBERAREQEREBPjMANzyHeT4AT7NH61ukPYYox1O1l/Ep8xSNuP47qvvPlN8dJvaKx1c8uSMdJvPRpXTvpk2bd2dZIxq2IQftjDl2h/F6vbNbQTDXJCz0+HHFKxWHj8+W2S02s9qszIk8JJmJWN51mdkTbinZ6qxN5n+RDyk7HpksY0jWyrGmljZQW4kiOk2G+mVOZWJ0pfdGz4ODxhXMsxOJIeYGnaXGsoridE6rempVlwLm3U8sZj81v2onyPh5d3iAOfWSOXIIIJBBBBB2II7iD4GQtRijJXaVhpc1sV4tD9PRKLoX0g+W4Vd527Tbs7gPC1eTHbwB5Nt90Jezztoms7S9XW0WiJjqRETDYiIgIiICIiAiIgIiICIiAnKem2tagdQsSmhnqrCIu+MlwJ4QzEOyE7bkjkduU6tOK6lRqbZl5ryuFTk3lQM2lQq9o2w4O13XYbDbYbSXpYjimZ2+6FrJmKREb8+jNj63qf73Vt7cMj6AJYUa5qP70Un/AHS0H6Ziw8DWvDPQffZKP+WW9Gn694Z1Hvatv7sydM09veVfEZJ8/aHynWcvx0RP5sr9Kywx9SvPfooX2cH0FBPuPga6O/MxG9oH1ahLKrG1X51+J/N2H8Yke809veyRSMk+ftV8pyCe/TCvupP5JLQr44LD8Gn86K6tQ8bcU+yu38+ZgmX+2Y/8iz8+RrTHp3lNrE9Yn+ES6xR3ac7fg4/50g3Zjju0dm9vYfi3lu9eb4WY3vrsP15HejUvC7DH8Vb+eZtW0eneWl626b9qtfu1XIHdoS//AFb6EkG/Ws35uiVj20s/0ATY7sTWPm5GH/IcfllZfp2v+Gbij1AKPppkis09veyLaMkdb9qtcyNd1L96KF/3O0/SZXZOt6oe7TkT73C3/wCJTNjydP1/xzqB+HWv92JSZun63z3zwfvctE+ss6709veXHbJHn7Q2Dqv1fMe66nJqZBwLbX/i646Ag8L81RQSeJO/n6JnRJyjq9rz11Fe3yO1Q1Wgqcuq877AgisWMfDv25Tq8gaiIi/ht9llppmcfjv9+ZERI6SREQEREBERAREQEREBERAThvSLQsJc/IFuoGpjkWWFPk1r8PaN2gHEGAPJhzncpyzrP07Dpykybqciztl2JrsStOOsAbMChO/CV8fD1SVpbbX2+qHrKRam8xHh9d/9KDF0fR/nanYfZjWr+Iyyo0bQvHULz/Fsv01ykp1PSR+schvbkfkUSdTrukj9jLD7ciwy0jj9/wCqnngjyfs2DF0rQx3Z1p9rFfqCWVONoo/XjH232D6NprdPSrS17tKX3vxf8QMlJ0204fsTT7xUfpSc7Y8s+fvDrXNhrHydpbNW2kDuyz/Sbx9eZ1v0r92D+l3f9ya7T1j4i8l05F+97MfQskL1rVDuxCPY6j6s4zgzfS35Q7RqtP1tX8ZXDXaV+7P/ANd//cka0aOe/LP9JvP1pXv1q0nvwyfayn6siX9YeE/22mVv992TfSkzGDN1i35QTqdP0mv4ynXYWiH9eOPZdYfp3lZl6PoJ78+4ewl/7szE/TTTT+xNXuFQ+hZDu6U6Ue/SR7rCv0bTrFMlfP3hytlw2jb/AA7Sx36NoPhqV49tTt9FYlZlaNpHzNUsHtxbm/Nme7W9IP7GWj2ZFgkG3UdJP6xyV9mQPxoZmeL3fw0jgnyfs2bqw0jFGoF6cw5BSiw8PYW07AlV34mJHj3fknXJonVTpWOtFmVTXdWLW7MC10sJWsnmpVV2HEzDnv8AaTe5V6i295XOmrw448CIicEgiIgIiICIiAiIgIiICIiAlF006NjOw3p5CwfZKSfC1d9ufgCCVPqaXsTNZms7w1tWLRMT1fl90ZGKMCrKxVlPIqwOxB9YImVHnV+svq/ORvmYy73gfZqx33KPnL92B4eIHmOfIQ23L3e+X2DNGSN4ea1OnnFbaeSarzKGkJbJlV5MiyBaiUGn3jkcWT72k34nPgZuKeS0xGyeC8xNmYoyM8wu88s8xM85Ws7Vo+O0l6Ho1mZkpj1/bO2xO24RB9s7eoD8njIuLi2W2LVWhssduFFXmzH/AM+G07t0B6Erp9JZtnybAO1YdyjvFaeoeJ8T7gIOozRjj1WOl005bekNi0zT0x6a6KxslaKi+ewHefMnv98kxEpeb0XIiIgIiICIiAiIgIiICIiAiIgIiICaT006tKcwm+kijJ25n/4rT/rAO4/dD3g8pu0Tel7UnerS+OuSOG0PzXrGhZOHZ2d9TVnf0SeaP60ccm/87pCDz9N5WJXahrsRbEPJlcBlPtBml6v1QYNpLVGzGY7nZTx17n7huY9gIEscetj5lTl+HTzpLjQsn3tJvWb1MZi/+1fRaPuuOpvhsw/rlZd1V6ovdSj/AHtlf1iJKjU45+ZCto8sfK1g2TwbJttPVPqjd9dSffWJ9XeW2B1KZB27bKqr8xWrWH4tw/RMW1OOOrNdHln5XOS8uujfQ3LzmHZVlat/Sufdah57H559S7+6da0Xqs0/HPEyNkv3g3EMo9lYAX4gmbeiAAAAADkAOQA9QkTJrOlIT8Xw/rkn7Nd6I9B8fT09EdpeRtZcwHEfNVHzF9XxJmxxEr7Wm07ytK1isbVIiJq2IiICIiAiIgIiICJV6D0nxM5WfFvW9UYK5Xi2DEb7cwPCedc6WYWEUGTkJS1m/Zqdyzbd+yqCfEfGBbRI2TqNVdRvssWqoLxs9h7NVX7ri229hmqU9ceiPb2QzkDblQzJclW4/wBYyhQPWTtA3SJ4W5SocEFSOIMDuCvfuCO8Ss0HpXhZwY4uTVfw7cYU+ku/cWU8wDz57eEC2iQNa13Hw6u2yLVpq4gvE25HEe4cgZg1PpXhY2PXlXZCVUWcAqsPFwvxqXXbYb81BPugW0THj3rYi2KeJGVXU+asNwfgZR6r0/0vGYpdnY6OvJk4wzqfIou5BgbBEi6ZqdWTSl9LiypxujjcBhuRuN+feDPSahUbmoDg2pWlrp84VuWVW95RvhAkREQESLhapTcbFrsV2qtNNoHelgAJU+4ie87Nrpqe6xwlaIz2Me5VUbkmBniY6L1dFsU7qyh1PgVI3B+ErtC6U4ecrvjXreqEK5UNspI3A5geEC1iVOg9K8LODHFyar+HbjCn0l37iVOxAPPnt4TPrWu4+HV2+RatNXEF4m3I4j3DkDAnxMOJmV21JcjBq3rW1G8GrYBlbn4EEGanqHW/otFhqfOQsOTdml1qD8OtSp9xgblEi6ZqtGTULqLUuqO+zowZdx3jceI8pFxuk+JZlvhJerZNalrKgG4lUcPMnbb56+PjAtIlFrnTnTsK0U5OVXRYUFgVg25QkgHkPNW+Erv/AFa0X98KfhZ+bA26JGztSqpQWWOEQvWgY93FY6og97Mo98kwEREDgXVB0oGnaLn5ZqsuKZCBUQE7sa+RdgPQQeLHu9Z2BuuqfQl1S59dzbq8rI7QrRSOa4pQnhLIftSO9R4fbbljyfob0DYOWCAQchQQeYINY3BHjIHSvTX6NapVqWKGGn5D9nk0A+iDzLVqD6uJ08ipHdyISentrat0kx9GZ2XEp2svVSRxv2RuYkj7jgQHw4m850XL6udKsxzjnAxlr4SoKVolikjbiWwDiDd3Pfn65zjp8r6frWN0iqrN+FYlYvas7n0qzVufDY1lCpJ2JXY7ct93zeuHR68Y5AzEt9HiWpN+3Y7cl7M7FT4elsB5wNR6mdVtoyc/RLHNi4zXPjk94RLDXZz7gCWrYDzZppXVx0My7cCzVNPuevPx8p0WvccF9Irqc17eZLHkeR7uXfN76mdBud83Wr6zW2WbDQp337J3NjMN+fATwAefBv3ETJ+hw/zXf/Dn/saYFR036dVar0atfh7PJqvxkyqeYNdnHtxAHnwnZtt/IjwmTri/Uxpv3+D/AMpbKjr86HfJbhn0fY6cpuzykUlUOQN3DFRyPFwlvahPeZb9cX6mNN+/wf8AlLYEjrU6X34uk4GJjsyW5VFas6nZhUldYKq3gWLqN/IHzm1dE+qDTMPHVLManLv4Qbbb0W3ifx4EbdVXyAG/mSec1zrN6EX52kYORjKz5GNRUwRft3qeuvi4B4sCikDx5952EtuivXbp99QTKs+RZSjhuS1WVC67Bij7bAb7+i2xGx5ct4G+Bacag7LXRRUjNsoVK661BJ2A5KANzPzvh9L8ynVE6R2IwwsnKtxD5/JlCgKQN+5VDDbvalvf0Hrf6Wrbp9GHiWLZZqNq01MpOxp41DEEeDMUT1hm8psepdXlFmifpSuwC0KtT7DlkL6QtO3ibNyfPibzgbXVarKGUhlYBlI5gqRuCD5bTHm5a1VPax2REexj5KoJP9QnNuo3pU1mM+mXnhysNmr4WI4zQG4dvwG9A+Q4Zb9dOs/JtEyNiA13BjJv49ofTA9fZiz4QOS9X/SXKwMuvVcjb5FqORfVkMN+FbA+/aNvyXhZ2I5ncB5uHXNrGRnZCaHh7MwqbKzPLZF7RK2I34eQDcxzL185ar0EGR0Tpw+D7KMRMuoEbMuSQbtufcTxsh9TGYOo7o5eEyNSy1f5VewoU2rw2CisKCSCARxEAevsxAveprWvlOiY/MFqQ2K+3h2fJAfX2ZrPvmpfobv8jzP9vX/ZmZupRji52qaWeS1Xm2lT38IZqy2/iCvYTD+hu/yPM/29f9mYGmdXHQzLuwLNTwLnrz8fJZFTccF1QrrY17Hx3J5Hke71zaOm3TlNV6NWuV7LKpvx0y6eYNb8e3EAefCeff3cx4by2/Q3/wCbMj+Gt/ZVTWev7of8mtGoUbpVkt2WWqkhTePTViByPFwbn1pv3mBP6wNevTQdH0+lijZmJiI7A7b1rTSvZk94DNYu/qUjuJnSNC6s9MxcVcf5HRd6IFr21pZZaw5lmZgT38wO4eG059036K35OgaVmYwLX4mHiWcK827JqKiWVfnFWRDt5b+ybh0f65NKyMVbrMmvGsCjtqrCQ6Pt6QTl9kG/cR3+QPKBp+k1fpJ0oXBoYjCzK1cVEkitmDhdt+8h62G/k+3PaSuin6tNR/grf9LIvRt21zpJ+mlaMmDiKKq3Ybdqyh+FR6+Kwvt4ADfYkTFpuvY2H0w1C3JuSis0FAznYFyMYge3ZT8IHV9d6N4WQGtuxMa+wVMqvbVVY4UAkAMwJABJO3rnLOoHo5hZOn3vfiY2Q4y2VWtqqtYL2VZ2BcEgbknb1zpuD0uwc1Llxsmu9kqZnCEnhBBAJnOeoPUq8fRszIsPDXVk22ue88K0Vk7DxPLugeeuvLvz8mrRcReN66rM3JAOw9FCa6yR3Hh35EbE21zcuqbpl+mWmo7tvkVbUZHmXUejZ+Eux9vEPCUXUtgPkHK1u8fZsy51q7jwY6NsVU7b7cQC/wASJSZb/wCD/SXtCeDT8/cv4JW5b0j38uCxg2/gtpEDtkT5xDzEQIWlaHjYqlcfHpx1Y8TCpFrDHu3IUczMmo6ZRkVmq+qu+skEpYquhI5g8LcpKiBHq0+pahQtaCkJ2YrCjswm23Dwd3Dty2lLT1d6SlgsXTsUOCCD2abAjuIXbYH3TYogfOEbbeHd7pD0vRcbFUpj0VY6FuJlqRa1LbAbkKO/YD4SbECNqOmU5FZquqrurJBKWKroSDuCVPLvmHN0DEupSi3GptpTh7Ot0Rq04VKrwqRsNlJHvk+IHiqpVUIoCqoCqByAUDYADwG0gan0Zwsk8V+Jj3sO5rK63Ye9hvLKIFXT0WwUeuxcTHV6l4KGFaBqk3Y8NZ29Ebu52H+kfOWkRAr6ej+Il7ZKY1KZDb8dqootbfbficDc77D4T3qmi42UgTIoqyEDcSrai2KG2I4gGHfsSN/XJsQPiqAAANgBsAO4CfYiBBp0PGS9slcelchxw2WhFFrry5M4G5Hor8BGl6Fi4qsuPj046sQXFSLWGI5bkKOcnRAhaXouNiqUx6KsdC3Ey1ItaltgNyFHfsB8Jk1HTKcis1XVV3VkglLFV0JB3BKnl3yTEDHj46VotaKqIiqiKoCqqKNgqgcgAABtKPN6AaXdYbbMDGewniZjWoLN5tt9sfbNgiBixMSupFrrRK61HCiIAqKPJVHICVeb0M066xrbcHFtsY7u71Vs7HbbmxG55AS5iBWaZ0ZwsYsaMTHoLrwv2daV8S+TcI5ieauiuCtD4y4eOtDsGsqFaCp2GxBZNtid1Xv/ANES1iBhxMSuqtaq0WutRwoiAKir5Ko5ASPquh42UoXIx6chVPEotRbAp223AYHY7SdECn/wO0/9xY382n5IlxEBERAREQEREBERAREQEREBERAREQEREBERAREQEREBERAREQEREBERAREQEREBERAREQEREBERAREQEREBERAREQEREBERAREQEREBERAREQEREBERAREQEREBERAREQEREBERAREQEREBERAREQERED//2Q=="/>
          <p:cNvSpPr>
            <a:spLocks noChangeAspect="1" noChangeArrowheads="1"/>
          </p:cNvSpPr>
          <p:nvPr/>
        </p:nvSpPr>
        <p:spPr bwMode="auto">
          <a:xfrm>
            <a:off x="690563" y="4937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000"/>
          </a:p>
        </p:txBody>
      </p:sp>
      <p:sp>
        <p:nvSpPr>
          <p:cNvPr id="24598" name="AutoShape 25" descr="data:image/jpeg;base64,/9j/4AAQSkZJRgABAQAAAQABAAD/2wCEAAkGBhARDxQQExAREBEWEBAQEBQUFxISEBIQFhUVFhcUExMXHyYeFxkkGRUSHzQgJCcpLC04FSAxQTAqNSksLCkBCQoKDgwOGg8PGiwkHx4sLSw1KTQsNSosLCkuLCwuLCksKTU1KSwuNS8pLS0pLCwpLCosKSwsLCwsNSwsLCksKf/AABEIAOEA4QMBIgACEQEDEQH/xAAcAAEAAgMBAQEAAAAAAAAAAAAABAUDBgcCAQj/xABVEAACAgECAgYFBAgQDQUAAAABAgADBAUREiEGBxMxQVEiYXGBkRRCscIjMmJygsHR0ggVNkRFU1RVdIOSk5Shs8MWJDQ1UmNzhLK0xNPwFzNDoqT/xAAaAQEAAgMBAAAAAAAAAAAAAAAABAUBAgMG/8QALBEBAAIBAgQEBgIDAAAAAAAAAAECAwQREjFBkSFSYWIFQlGBkqKh8CLB0f/aAAwDAQACEQMRAD8A7jERAREQEREBERAREQEREBERAREQEREBERAREQEREBERAREQEREBERAREQEREBERAREQEREBERAREQEREBERAREQEREBERAREQEREBERAREQEREBERAREQEREBE+MwHMkAevlIratjjkb6QfW6D8czETPJjeIS4kavU6GOy3VMfU6k/1GSAYmJg33fYiJhkiIgIiICIiAiIgIiICIiAiIgIiICIiAiIgImDNza6a2tscJWo3Zj3AfjPqnIOl3WDdllqqi1ONzG3dZaPNz4D7ke/fwkYNPbNO0cvqi6nVUwV3tz+jetf6yMTGJRP8ZtHLhQjgU+TWd3w3miap1j59xIVxjpz9GsbNt63O539m01dVmQLLzFosWPpvPq85n+I5snKdo9P+vWRk2Wneyx7D5uzOfixmLgmYJPvBJkREcldN5nmjlJJxNTvp51XW1c9/QdlHvAOxnkpPDLMTWJ8JbVyTE7xLa9K608yrYWhMlfHfauz+Uo2+KzoHR7pviZnoo/Z2/tVmyv8Ag+De4/CcQZZiYEHcciDuCORB8wZAzaHHfl4T/ei00/xLLSdrTvH96v0pE5X0L6zmQrj5jcSfapeftl8hb5j7rvHjv3jqasCNwdweYPgRKTLhtinaz0OHPTNXiq+xETk7kREBERAREQEREBERAREQEREBPjMANzyHeT4AT7NH61ukPYYox1O1l/Ep8xSNuP47qvvPlN8dJvaKx1c8uSMdJvPRpXTvpk2bd2dZIxq2IQftjDl2h/F6vbNbQTDXJCz0+HHFKxWHj8+W2S02s9qszIk8JJmJWN51mdkTbinZ6qxN5n+RDyk7HpksY0jWyrGmljZQW4kiOk2G+mVOZWJ0pfdGz4ODxhXMsxOJIeYGnaXGsoridE6rempVlwLm3U8sZj81v2onyPh5d3iAOfWSOXIIIJBBBBB2II7iD4GQtRijJXaVhpc1sV4tD9PRKLoX0g+W4Vd527Tbs7gPC1eTHbwB5Nt90Jezztoms7S9XW0WiJjqRETDYiIgIiICIiAiIgIiICIiAnKem2tagdQsSmhnqrCIu+MlwJ4QzEOyE7bkjkduU6tOK6lRqbZl5ryuFTk3lQM2lQq9o2w4O13XYbDbYbSXpYjimZ2+6FrJmKREb8+jNj63qf73Vt7cMj6AJYUa5qP70Un/AHS0H6Ziw8DWvDPQffZKP+WW9Gn694Z1Hvatv7sydM09veVfEZJ8/aHynWcvx0RP5sr9Kywx9SvPfooX2cH0FBPuPga6O/MxG9oH1ahLKrG1X51+J/N2H8Yke809veyRSMk+ftV8pyCe/TCvupP5JLQr44LD8Gn86K6tQ8bcU+yu38+ZgmX+2Y/8iz8+RrTHp3lNrE9Yn+ES6xR3ac7fg4/50g3Zjju0dm9vYfi3lu9eb4WY3vrsP15HejUvC7DH8Vb+eZtW0eneWl626b9qtfu1XIHdoS//AFb6EkG/Ws35uiVj20s/0ATY7sTWPm5GH/IcfllZfp2v+Gbij1AKPppkis09veyLaMkdb9qtcyNd1L96KF/3O0/SZXZOt6oe7TkT73C3/wCJTNjydP1/xzqB+HWv92JSZun63z3zwfvctE+ss6709veXHbJHn7Q2Dqv1fMe66nJqZBwLbX/i646Ag8L81RQSeJO/n6JnRJyjq9rz11Fe3yO1Q1Wgqcuq877AgisWMfDv25Tq8gaiIi/ht9llppmcfjv9+ZERI6SREQEREBERAREQEREBERAThvSLQsJc/IFuoGpjkWWFPk1r8PaN2gHEGAPJhzncpyzrP07Dpykybqciztl2JrsStOOsAbMChO/CV8fD1SVpbbX2+qHrKRam8xHh9d/9KDF0fR/nanYfZjWr+Iyyo0bQvHULz/Fsv01ykp1PSR+schvbkfkUSdTrukj9jLD7ciwy0jj9/wCqnngjyfs2DF0rQx3Z1p9rFfqCWVONoo/XjH232D6NprdPSrS17tKX3vxf8QMlJ0204fsTT7xUfpSc7Y8s+fvDrXNhrHydpbNW2kDuyz/Sbx9eZ1v0r92D+l3f9ya7T1j4i8l05F+97MfQskL1rVDuxCPY6j6s4zgzfS35Q7RqtP1tX8ZXDXaV+7P/ANd//cka0aOe/LP9JvP1pXv1q0nvwyfayn6siX9YeE/22mVv992TfSkzGDN1i35QTqdP0mv4ynXYWiH9eOPZdYfp3lZl6PoJ78+4ewl/7szE/TTTT+xNXuFQ+hZDu6U6Ue/SR7rCv0bTrFMlfP3hytlw2jb/AA7Sx36NoPhqV49tTt9FYlZlaNpHzNUsHtxbm/Nme7W9IP7GWj2ZFgkG3UdJP6xyV9mQPxoZmeL3fw0jgnyfs2bqw0jFGoF6cw5BSiw8PYW07AlV34mJHj3fknXJonVTpWOtFmVTXdWLW7MC10sJWsnmpVV2HEzDnv8AaTe5V6i295XOmrw448CIicEgiIgIiICIiAiIgIiICIiAlF006NjOw3p5CwfZKSfC1d9ufgCCVPqaXsTNZms7w1tWLRMT1fl90ZGKMCrKxVlPIqwOxB9YImVHnV+svq/ORvmYy73gfZqx33KPnL92B4eIHmOfIQ23L3e+X2DNGSN4ea1OnnFbaeSarzKGkJbJlV5MiyBaiUGn3jkcWT72k34nPgZuKeS0xGyeC8xNmYoyM8wu88s8xM85Ws7Vo+O0l6Ho1mZkpj1/bO2xO24RB9s7eoD8njIuLi2W2LVWhssduFFXmzH/AM+G07t0B6Erp9JZtnybAO1YdyjvFaeoeJ8T7gIOozRjj1WOl005bekNi0zT0x6a6KxslaKi+ewHefMnv98kxEpeb0XIiIgIiICIiAiIgIiICIiAiIgIiICaT006tKcwm+kijJ25n/4rT/rAO4/dD3g8pu0Tel7UnerS+OuSOG0PzXrGhZOHZ2d9TVnf0SeaP60ccm/87pCDz9N5WJXahrsRbEPJlcBlPtBml6v1QYNpLVGzGY7nZTx17n7huY9gIEscetj5lTl+HTzpLjQsn3tJvWb1MZi/+1fRaPuuOpvhsw/rlZd1V6ovdSj/AHtlf1iJKjU45+ZCto8sfK1g2TwbJttPVPqjd9dSffWJ9XeW2B1KZB27bKqr8xWrWH4tw/RMW1OOOrNdHln5XOS8uujfQ3LzmHZVlat/Sufdah57H559S7+6da0Xqs0/HPEyNkv3g3EMo9lYAX4gmbeiAAAAADkAOQA9QkTJrOlIT8Xw/rkn7Nd6I9B8fT09EdpeRtZcwHEfNVHzF9XxJmxxEr7Wm07ytK1isbVIiJq2IiICIiAiIgIiICJV6D0nxM5WfFvW9UYK5Xi2DEb7cwPCedc6WYWEUGTkJS1m/Zqdyzbd+yqCfEfGBbRI2TqNVdRvssWqoLxs9h7NVX7ri229hmqU9ceiPb2QzkDblQzJclW4/wBYyhQPWTtA3SJ4W5SocEFSOIMDuCvfuCO8Ss0HpXhZwY4uTVfw7cYU+ku/cWU8wDz57eEC2iQNa13Hw6u2yLVpq4gvE25HEe4cgZg1PpXhY2PXlXZCVUWcAqsPFwvxqXXbYb81BPugW0THj3rYi2KeJGVXU+asNwfgZR6r0/0vGYpdnY6OvJk4wzqfIou5BgbBEi6ZqdWTSl9LiypxujjcBhuRuN+feDPSahUbmoDg2pWlrp84VuWVW95RvhAkREQESLhapTcbFrsV2qtNNoHelgAJU+4ie87Nrpqe6xwlaIz2Me5VUbkmBniY6L1dFsU7qyh1PgVI3B+ErtC6U4ecrvjXreqEK5UNspI3A5geEC1iVOg9K8LODHFyar+HbjCn0l37iVOxAPPnt4TPrWu4+HV2+RatNXEF4m3I4j3DkDAnxMOJmV21JcjBq3rW1G8GrYBlbn4EEGanqHW/otFhqfOQsOTdml1qD8OtSp9xgblEi6ZqtGTULqLUuqO+zowZdx3jceI8pFxuk+JZlvhJerZNalrKgG4lUcPMnbb56+PjAtIlFrnTnTsK0U5OVXRYUFgVg25QkgHkPNW+Erv/AFa0X98KfhZ+bA26JGztSqpQWWOEQvWgY93FY6og97Mo98kwEREDgXVB0oGnaLn5ZqsuKZCBUQE7sa+RdgPQQeLHu9Z2BuuqfQl1S59dzbq8rI7QrRSOa4pQnhLIftSO9R4fbbljyfob0DYOWCAQchQQeYINY3BHjIHSvTX6NapVqWKGGn5D9nk0A+iDzLVqD6uJ08ipHdyISentrat0kx9GZ2XEp2svVSRxv2RuYkj7jgQHw4m850XL6udKsxzjnAxlr4SoKVolikjbiWwDiDd3Pfn65zjp8r6frWN0iqrN+FYlYvas7n0qzVufDY1lCpJ2JXY7ct93zeuHR68Y5AzEt9HiWpN+3Y7cl7M7FT4elsB5wNR6mdVtoyc/RLHNi4zXPjk94RLDXZz7gCWrYDzZppXVx0My7cCzVNPuevPx8p0WvccF9Irqc17eZLHkeR7uXfN76mdBud83Wr6zW2WbDQp337J3NjMN+fATwAefBv3ETJ+hw/zXf/Dn/saYFR036dVar0atfh7PJqvxkyqeYNdnHtxAHnwnZtt/IjwmTri/Uxpv3+D/AMpbKjr86HfJbhn0fY6cpuzykUlUOQN3DFRyPFwlvahPeZb9cX6mNN+/wf8AlLYEjrU6X34uk4GJjsyW5VFas6nZhUldYKq3gWLqN/IHzm1dE+qDTMPHVLManLv4Qbbb0W3ifx4EbdVXyAG/mSec1zrN6EX52kYORjKz5GNRUwRft3qeuvi4B4sCikDx5952EtuivXbp99QTKs+RZSjhuS1WVC67Bij7bAb7+i2xGx5ct4G+Bacag7LXRRUjNsoVK661BJ2A5KANzPzvh9L8ynVE6R2IwwsnKtxD5/JlCgKQN+5VDDbvalvf0Hrf6Wrbp9GHiWLZZqNq01MpOxp41DEEeDMUT1hm8psepdXlFmifpSuwC0KtT7DlkL6QtO3ibNyfPibzgbXVarKGUhlYBlI5gqRuCD5bTHm5a1VPax2REexj5KoJP9QnNuo3pU1mM+mXnhysNmr4WI4zQG4dvwG9A+Q4Zb9dOs/JtEyNiA13BjJv49ofTA9fZiz4QOS9X/SXKwMuvVcjb5FqORfVkMN+FbA+/aNvyXhZ2I5ncB5uHXNrGRnZCaHh7MwqbKzPLZF7RK2I34eQDcxzL185ar0EGR0Tpw+D7KMRMuoEbMuSQbtufcTxsh9TGYOo7o5eEyNSy1f5VewoU2rw2CisKCSCARxEAevsxAveprWvlOiY/MFqQ2K+3h2fJAfX2ZrPvmpfobv8jzP9vX/ZmZupRji52qaWeS1Xm2lT38IZqy2/iCvYTD+hu/yPM/29f9mYGmdXHQzLuwLNTwLnrz8fJZFTccF1QrrY17Hx3J5Hke71zaOm3TlNV6NWuV7LKpvx0y6eYNb8e3EAefCeff3cx4by2/Q3/wCbMj+Gt/ZVTWev7of8mtGoUbpVkt2WWqkhTePTViByPFwbn1pv3mBP6wNevTQdH0+lijZmJiI7A7b1rTSvZk94DNYu/qUjuJnSNC6s9MxcVcf5HRd6IFr21pZZaw5lmZgT38wO4eG059036K35OgaVmYwLX4mHiWcK827JqKiWVfnFWRDt5b+ybh0f65NKyMVbrMmvGsCjtqrCQ6Pt6QTl9kG/cR3+QPKBp+k1fpJ0oXBoYjCzK1cVEkitmDhdt+8h62G/k+3PaSuin6tNR/grf9LIvRt21zpJ+mlaMmDiKKq3Ybdqyh+FR6+Kwvt4ADfYkTFpuvY2H0w1C3JuSis0FAznYFyMYge3ZT8IHV9d6N4WQGtuxMa+wVMqvbVVY4UAkAMwJABJO3rnLOoHo5hZOn3vfiY2Q4y2VWtqqtYL2VZ2BcEgbknb1zpuD0uwc1Llxsmu9kqZnCEnhBBAJnOeoPUq8fRszIsPDXVk22ue88K0Vk7DxPLugeeuvLvz8mrRcReN66rM3JAOw9FCa6yR3Hh35EbE21zcuqbpl+mWmo7tvkVbUZHmXUejZ+Eux9vEPCUXUtgPkHK1u8fZsy51q7jwY6NsVU7b7cQC/wASJSZb/wCD/SXtCeDT8/cv4JW5b0j38uCxg2/gtpEDtkT5xDzEQIWlaHjYqlcfHpx1Y8TCpFrDHu3IUczMmo6ZRkVmq+qu+skEpYquhI5g8LcpKiBHq0+pahQtaCkJ2YrCjswm23Dwd3Dty2lLT1d6SlgsXTsUOCCD2abAjuIXbYH3TYogfOEbbeHd7pD0vRcbFUpj0VY6FuJlqRa1LbAbkKO/YD4SbECNqOmU5FZquqrurJBKWKroSDuCVPLvmHN0DEupSi3GptpTh7Ot0Rq04VKrwqRsNlJHvk+IHiqpVUIoCqoCqByAUDYADwG0gan0Zwsk8V+Jj3sO5rK63Ye9hvLKIFXT0WwUeuxcTHV6l4KGFaBqk3Y8NZ29Ebu52H+kfOWkRAr6ej+Il7ZKY1KZDb8dqootbfbficDc77D4T3qmi42UgTIoqyEDcSrai2KG2I4gGHfsSN/XJsQPiqAAANgBsAO4CfYiBBp0PGS9slcelchxw2WhFFrry5M4G5Hor8BGl6Fi4qsuPj046sQXFSLWGI5bkKOcnRAhaXouNiqUx6KsdC3Ey1ItaltgNyFHfsB8Jk1HTKcis1XVV3VkglLFV0JB3BKnl3yTEDHj46VotaKqIiqiKoCqqKNgqgcgAABtKPN6AaXdYbbMDGewniZjWoLN5tt9sfbNgiBixMSupFrrRK61HCiIAqKPJVHICVeb0M066xrbcHFtsY7u71Vs7HbbmxG55AS5iBWaZ0ZwsYsaMTHoLrwv2daV8S+TcI5ieauiuCtD4y4eOtDsGsqFaCp2GxBZNtid1Xv/ANES1iBhxMSuqtaq0WutRwoiAKir5Ko5ASPquh42UoXIx6chVPEotRbAp223AYHY7SdECn/wO0/9xY382n5IlxEBERAREQEREBERAREQEREBERAREQEREBERAREQEREBERAREQEREBERAREQEREBERAREQEREBERAREQEREBERAREQEREBERAREQEREBERAREQEREBERAREQEREBERAREQEREBERAREQEREBERAREQERED//2Q=="/>
          <p:cNvSpPr>
            <a:spLocks noChangeAspect="1" noChangeArrowheads="1"/>
          </p:cNvSpPr>
          <p:nvPr/>
        </p:nvSpPr>
        <p:spPr bwMode="auto">
          <a:xfrm>
            <a:off x="842963" y="6461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000"/>
          </a:p>
        </p:txBody>
      </p:sp>
      <p:sp>
        <p:nvSpPr>
          <p:cNvPr id="24599" name="AutoShape 27" descr="data:image/jpeg;base64,/9j/4AAQSkZJRgABAQAAAQABAAD/2wCEAAkGBhARDxQQExAREBEWEBAQEBQUFxISEBIQFhUVFhcUExMXHyYeFxkkGRUSHzQgJCcpLC04FSAxQTAqNSksLCkBCQoKDgwOGg8PGiwkHx4sLSw1KTQsNSosLCkuLCwuLCksKTU1KSwuNS8pLS0pLCwpLCosKSwsLCwsNSwsLCksKf/AABEIAOEA4QMBIgACEQEDEQH/xAAcAAEAAgMBAQEAAAAAAAAAAAAABAUDBgcCAQj/xABVEAACAgECAgYFBAgQDQUAAAABAgADBAUREiEGBxMxQVEiYXGBkRRCscIjMmJygsHR0ggVNkRFU1RVdIOSk5Shs8MWJDQ1UmNzhLK0xNPwFzNDoqT/xAAaAQEAAgMBAAAAAAAAAAAAAAAABAUBAgMG/8QALBEBAAIBAgQEBgIDAAAAAAAAAAECAwQREjFBkSFSYWIFQlGBkqKh8CLB0f/aAAwDAQACEQMRAD8A7jERAREQEREBERAREQEREBERAREQEREBERAREQEREBERAREQEREBERAREQEREBERAREQEREBERAREQEREBERAREQEREBERAREQEREBERAREQEREBERAREQEREBE+MwHMkAevlIratjjkb6QfW6D8czETPJjeIS4kavU6GOy3VMfU6k/1GSAYmJg33fYiJhkiIgIiICIiAiIgIiICIiAiIgIiICIiAiIgImDNza6a2tscJWo3Zj3AfjPqnIOl3WDdllqqi1ONzG3dZaPNz4D7ke/fwkYNPbNO0cvqi6nVUwV3tz+jetf6yMTGJRP8ZtHLhQjgU+TWd3w3miap1j59xIVxjpz9GsbNt63O539m01dVmQLLzFosWPpvPq85n+I5snKdo9P+vWRk2Wneyx7D5uzOfixmLgmYJPvBJkREcldN5nmjlJJxNTvp51XW1c9/QdlHvAOxnkpPDLMTWJ8JbVyTE7xLa9K608yrYWhMlfHfauz+Uo2+KzoHR7pviZnoo/Z2/tVmyv8Ag+De4/CcQZZiYEHcciDuCORB8wZAzaHHfl4T/ei00/xLLSdrTvH96v0pE5X0L6zmQrj5jcSfapeftl8hb5j7rvHjv3jqasCNwdweYPgRKTLhtinaz0OHPTNXiq+xETk7kREBERAREQEREBERAREQEREBPjMANzyHeT4AT7NH61ukPYYox1O1l/Ep8xSNuP47qvvPlN8dJvaKx1c8uSMdJvPRpXTvpk2bd2dZIxq2IQftjDl2h/F6vbNbQTDXJCz0+HHFKxWHj8+W2S02s9qszIk8JJmJWN51mdkTbinZ6qxN5n+RDyk7HpksY0jWyrGmljZQW4kiOk2G+mVOZWJ0pfdGz4ODxhXMsxOJIeYGnaXGsoridE6rempVlwLm3U8sZj81v2onyPh5d3iAOfWSOXIIIJBBBBB2II7iD4GQtRijJXaVhpc1sV4tD9PRKLoX0g+W4Vd527Tbs7gPC1eTHbwB5Nt90Jezztoms7S9XW0WiJjqRETDYiIgIiICIiAiIgIiICIiAnKem2tagdQsSmhnqrCIu+MlwJ4QzEOyE7bkjkduU6tOK6lRqbZl5ryuFTk3lQM2lQq9o2w4O13XYbDbYbSXpYjimZ2+6FrJmKREb8+jNj63qf73Vt7cMj6AJYUa5qP70Un/AHS0H6Ziw8DWvDPQffZKP+WW9Gn694Z1Hvatv7sydM09veVfEZJ8/aHynWcvx0RP5sr9Kywx9SvPfooX2cH0FBPuPga6O/MxG9oH1ahLKrG1X51+J/N2H8Yke809veyRSMk+ftV8pyCe/TCvupP5JLQr44LD8Gn86K6tQ8bcU+yu38+ZgmX+2Y/8iz8+RrTHp3lNrE9Yn+ES6xR3ac7fg4/50g3Zjju0dm9vYfi3lu9eb4WY3vrsP15HejUvC7DH8Vb+eZtW0eneWl626b9qtfu1XIHdoS//AFb6EkG/Ws35uiVj20s/0ATY7sTWPm5GH/IcfllZfp2v+Gbij1AKPppkis09veyLaMkdb9qtcyNd1L96KF/3O0/SZXZOt6oe7TkT73C3/wCJTNjydP1/xzqB+HWv92JSZun63z3zwfvctE+ss6709veXHbJHn7Q2Dqv1fMe66nJqZBwLbX/i646Ag8L81RQSeJO/n6JnRJyjq9rz11Fe3yO1Q1Wgqcuq877AgisWMfDv25Tq8gaiIi/ht9llppmcfjv9+ZERI6SREQEREBERAREQEREBERAThvSLQsJc/IFuoGpjkWWFPk1r8PaN2gHEGAPJhzncpyzrP07Dpykybqciztl2JrsStOOsAbMChO/CV8fD1SVpbbX2+qHrKRam8xHh9d/9KDF0fR/nanYfZjWr+Iyyo0bQvHULz/Fsv01ykp1PSR+schvbkfkUSdTrukj9jLD7ciwy0jj9/wCqnngjyfs2DF0rQx3Z1p9rFfqCWVONoo/XjH232D6NprdPSrS17tKX3vxf8QMlJ0204fsTT7xUfpSc7Y8s+fvDrXNhrHydpbNW2kDuyz/Sbx9eZ1v0r92D+l3f9ya7T1j4i8l05F+97MfQskL1rVDuxCPY6j6s4zgzfS35Q7RqtP1tX8ZXDXaV+7P/ANd//cka0aOe/LP9JvP1pXv1q0nvwyfayn6siX9YeE/22mVv992TfSkzGDN1i35QTqdP0mv4ynXYWiH9eOPZdYfp3lZl6PoJ78+4ewl/7szE/TTTT+xNXuFQ+hZDu6U6Ue/SR7rCv0bTrFMlfP3hytlw2jb/AA7Sx36NoPhqV49tTt9FYlZlaNpHzNUsHtxbm/Nme7W9IP7GWj2ZFgkG3UdJP6xyV9mQPxoZmeL3fw0jgnyfs2bqw0jFGoF6cw5BSiw8PYW07AlV34mJHj3fknXJonVTpWOtFmVTXdWLW7MC10sJWsnmpVV2HEzDnv8AaTe5V6i295XOmrw448CIicEgiIgIiICIiAiIgIiICIiAlF006NjOw3p5CwfZKSfC1d9ufgCCVPqaXsTNZms7w1tWLRMT1fl90ZGKMCrKxVlPIqwOxB9YImVHnV+svq/ORvmYy73gfZqx33KPnL92B4eIHmOfIQ23L3e+X2DNGSN4ea1OnnFbaeSarzKGkJbJlV5MiyBaiUGn3jkcWT72k34nPgZuKeS0xGyeC8xNmYoyM8wu88s8xM85Ws7Vo+O0l6Ho1mZkpj1/bO2xO24RB9s7eoD8njIuLi2W2LVWhssduFFXmzH/AM+G07t0B6Erp9JZtnybAO1YdyjvFaeoeJ8T7gIOozRjj1WOl005bekNi0zT0x6a6KxslaKi+ewHefMnv98kxEpeb0XIiIgIiICIiAiIgIiICIiAiIgIiICaT006tKcwm+kijJ25n/4rT/rAO4/dD3g8pu0Tel7UnerS+OuSOG0PzXrGhZOHZ2d9TVnf0SeaP60ccm/87pCDz9N5WJXahrsRbEPJlcBlPtBml6v1QYNpLVGzGY7nZTx17n7huY9gIEscetj5lTl+HTzpLjQsn3tJvWb1MZi/+1fRaPuuOpvhsw/rlZd1V6ovdSj/AHtlf1iJKjU45+ZCto8sfK1g2TwbJttPVPqjd9dSffWJ9XeW2B1KZB27bKqr8xWrWH4tw/RMW1OOOrNdHln5XOS8uujfQ3LzmHZVlat/Sufdah57H559S7+6da0Xqs0/HPEyNkv3g3EMo9lYAX4gmbeiAAAAADkAOQA9QkTJrOlIT8Xw/rkn7Nd6I9B8fT09EdpeRtZcwHEfNVHzF9XxJmxxEr7Wm07ytK1isbVIiJq2IiICIiAiIgIiICJV6D0nxM5WfFvW9UYK5Xi2DEb7cwPCedc6WYWEUGTkJS1m/Zqdyzbd+yqCfEfGBbRI2TqNVdRvssWqoLxs9h7NVX7ri229hmqU9ceiPb2QzkDblQzJclW4/wBYyhQPWTtA3SJ4W5SocEFSOIMDuCvfuCO8Ss0HpXhZwY4uTVfw7cYU+ku/cWU8wDz57eEC2iQNa13Hw6u2yLVpq4gvE25HEe4cgZg1PpXhY2PXlXZCVUWcAqsPFwvxqXXbYb81BPugW0THj3rYi2KeJGVXU+asNwfgZR6r0/0vGYpdnY6OvJk4wzqfIou5BgbBEi6ZqdWTSl9LiypxujjcBhuRuN+feDPSahUbmoDg2pWlrp84VuWVW95RvhAkREQESLhapTcbFrsV2qtNNoHelgAJU+4ie87Nrpqe6xwlaIz2Me5VUbkmBniY6L1dFsU7qyh1PgVI3B+ErtC6U4ecrvjXreqEK5UNspI3A5geEC1iVOg9K8LODHFyar+HbjCn0l37iVOxAPPnt4TPrWu4+HV2+RatNXEF4m3I4j3DkDAnxMOJmV21JcjBq3rW1G8GrYBlbn4EEGanqHW/otFhqfOQsOTdml1qD8OtSp9xgblEi6ZqtGTULqLUuqO+zowZdx3jceI8pFxuk+JZlvhJerZNalrKgG4lUcPMnbb56+PjAtIlFrnTnTsK0U5OVXRYUFgVg25QkgHkPNW+Erv/AFa0X98KfhZ+bA26JGztSqpQWWOEQvWgY93FY6og97Mo98kwEREDgXVB0oGnaLn5ZqsuKZCBUQE7sa+RdgPQQeLHu9Z2BuuqfQl1S59dzbq8rI7QrRSOa4pQnhLIftSO9R4fbbljyfob0DYOWCAQchQQeYINY3BHjIHSvTX6NapVqWKGGn5D9nk0A+iDzLVqD6uJ08ipHdyISentrat0kx9GZ2XEp2svVSRxv2RuYkj7jgQHw4m850XL6udKsxzjnAxlr4SoKVolikjbiWwDiDd3Pfn65zjp8r6frWN0iqrN+FYlYvas7n0qzVufDY1lCpJ2JXY7ct93zeuHR68Y5AzEt9HiWpN+3Y7cl7M7FT4elsB5wNR6mdVtoyc/RLHNi4zXPjk94RLDXZz7gCWrYDzZppXVx0My7cCzVNPuevPx8p0WvccF9Irqc17eZLHkeR7uXfN76mdBud83Wr6zW2WbDQp337J3NjMN+fATwAefBv3ETJ+hw/zXf/Dn/saYFR036dVar0atfh7PJqvxkyqeYNdnHtxAHnwnZtt/IjwmTri/Uxpv3+D/AMpbKjr86HfJbhn0fY6cpuzykUlUOQN3DFRyPFwlvahPeZb9cX6mNN+/wf8AlLYEjrU6X34uk4GJjsyW5VFas6nZhUldYKq3gWLqN/IHzm1dE+qDTMPHVLManLv4Qbbb0W3ifx4EbdVXyAG/mSec1zrN6EX52kYORjKz5GNRUwRft3qeuvi4B4sCikDx5952EtuivXbp99QTKs+RZSjhuS1WVC67Bij7bAb7+i2xGx5ct4G+Bacag7LXRRUjNsoVK661BJ2A5KANzPzvh9L8ynVE6R2IwwsnKtxD5/JlCgKQN+5VDDbvalvf0Hrf6Wrbp9GHiWLZZqNq01MpOxp41DEEeDMUT1hm8psepdXlFmifpSuwC0KtT7DlkL6QtO3ibNyfPibzgbXVarKGUhlYBlI5gqRuCD5bTHm5a1VPax2REexj5KoJP9QnNuo3pU1mM+mXnhysNmr4WI4zQG4dvwG9A+Q4Zb9dOs/JtEyNiA13BjJv49ofTA9fZiz4QOS9X/SXKwMuvVcjb5FqORfVkMN+FbA+/aNvyXhZ2I5ncB5uHXNrGRnZCaHh7MwqbKzPLZF7RK2I34eQDcxzL185ar0EGR0Tpw+D7KMRMuoEbMuSQbtufcTxsh9TGYOo7o5eEyNSy1f5VewoU2rw2CisKCSCARxEAevsxAveprWvlOiY/MFqQ2K+3h2fJAfX2ZrPvmpfobv8jzP9vX/ZmZupRji52qaWeS1Xm2lT38IZqy2/iCvYTD+hu/yPM/29f9mYGmdXHQzLuwLNTwLnrz8fJZFTccF1QrrY17Hx3J5Hke71zaOm3TlNV6NWuV7LKpvx0y6eYNb8e3EAefCeff3cx4by2/Q3/wCbMj+Gt/ZVTWev7of8mtGoUbpVkt2WWqkhTePTViByPFwbn1pv3mBP6wNevTQdH0+lijZmJiI7A7b1rTSvZk94DNYu/qUjuJnSNC6s9MxcVcf5HRd6IFr21pZZaw5lmZgT38wO4eG059036K35OgaVmYwLX4mHiWcK827JqKiWVfnFWRDt5b+ybh0f65NKyMVbrMmvGsCjtqrCQ6Pt6QTl9kG/cR3+QPKBp+k1fpJ0oXBoYjCzK1cVEkitmDhdt+8h62G/k+3PaSuin6tNR/grf9LIvRt21zpJ+mlaMmDiKKq3Ybdqyh+FR6+Kwvt4ADfYkTFpuvY2H0w1C3JuSis0FAznYFyMYge3ZT8IHV9d6N4WQGtuxMa+wVMqvbVVY4UAkAMwJABJO3rnLOoHo5hZOn3vfiY2Q4y2VWtqqtYL2VZ2BcEgbknb1zpuD0uwc1Llxsmu9kqZnCEnhBBAJnOeoPUq8fRszIsPDXVk22ue88K0Vk7DxPLugeeuvLvz8mrRcReN66rM3JAOw9FCa6yR3Hh35EbE21zcuqbpl+mWmo7tvkVbUZHmXUejZ+Eux9vEPCUXUtgPkHK1u8fZsy51q7jwY6NsVU7b7cQC/wASJSZb/wCD/SXtCeDT8/cv4JW5b0j38uCxg2/gtpEDtkT5xDzEQIWlaHjYqlcfHpx1Y8TCpFrDHu3IUczMmo6ZRkVmq+qu+skEpYquhI5g8LcpKiBHq0+pahQtaCkJ2YrCjswm23Dwd3Dty2lLT1d6SlgsXTsUOCCD2abAjuIXbYH3TYogfOEbbeHd7pD0vRcbFUpj0VY6FuJlqRa1LbAbkKO/YD4SbECNqOmU5FZquqrurJBKWKroSDuCVPLvmHN0DEupSi3GptpTh7Ot0Rq04VKrwqRsNlJHvk+IHiqpVUIoCqoCqByAUDYADwG0gan0Zwsk8V+Jj3sO5rK63Ye9hvLKIFXT0WwUeuxcTHV6l4KGFaBqk3Y8NZ29Ebu52H+kfOWkRAr6ej+Il7ZKY1KZDb8dqootbfbficDc77D4T3qmi42UgTIoqyEDcSrai2KG2I4gGHfsSN/XJsQPiqAAANgBsAO4CfYiBBp0PGS9slcelchxw2WhFFrry5M4G5Hor8BGl6Fi4qsuPj046sQXFSLWGI5bkKOcnRAhaXouNiqUx6KsdC3Ey1ItaltgNyFHfsB8Jk1HTKcis1XVV3VkglLFV0JB3BKnl3yTEDHj46VotaKqIiqiKoCqqKNgqgcgAABtKPN6AaXdYbbMDGewniZjWoLN5tt9sfbNgiBixMSupFrrRK61HCiIAqKPJVHICVeb0M066xrbcHFtsY7u71Vs7HbbmxG55AS5iBWaZ0ZwsYsaMTHoLrwv2daV8S+TcI5ieauiuCtD4y4eOtDsGsqFaCp2GxBZNtid1Xv/ANES1iBhxMSuqtaq0WutRwoiAKir5Ko5ASPquh42UoXIx6chVPEotRbAp223AYHY7SdECn/wO0/9xY382n5IlxEBERAREQEREBERAREQEREBERAREQEREBERAREQEREBERAREQEREBERAREQEREBERAREQEREBERAREQEREBERAREQEREBERAREQEREBERAREQEREBERAREQEREBERAREQEREBERAREQEREBERAREQERED//2Q=="/>
          <p:cNvSpPr>
            <a:spLocks noChangeAspect="1" noChangeArrowheads="1"/>
          </p:cNvSpPr>
          <p:nvPr/>
        </p:nvSpPr>
        <p:spPr bwMode="auto">
          <a:xfrm>
            <a:off x="995363" y="798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000"/>
          </a:p>
        </p:txBody>
      </p:sp>
      <p:pic>
        <p:nvPicPr>
          <p:cNvPr id="24578" name="Picture 2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4" b="29634"/>
          <a:stretch/>
        </p:blipFill>
        <p:spPr bwMode="auto">
          <a:xfrm>
            <a:off x="5915027" y="4392152"/>
            <a:ext cx="1317886" cy="4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CCF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ACC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2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2" b="29652"/>
          <a:stretch/>
        </p:blipFill>
        <p:spPr bwMode="auto">
          <a:xfrm>
            <a:off x="4663221" y="3623845"/>
            <a:ext cx="1003104" cy="40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CCF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ACC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2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13253" r="6600" b="13253"/>
          <a:stretch/>
        </p:blipFill>
        <p:spPr bwMode="auto">
          <a:xfrm>
            <a:off x="6839085" y="3583816"/>
            <a:ext cx="1464998" cy="5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CCF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ACC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95" y="3374693"/>
            <a:ext cx="605271" cy="6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CCF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ACC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2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2"/>
          <a:stretch/>
        </p:blipFill>
        <p:spPr bwMode="auto">
          <a:xfrm>
            <a:off x="4286456" y="4222063"/>
            <a:ext cx="1184675" cy="42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CCF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ACC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86" y="2921067"/>
            <a:ext cx="1421353" cy="31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CCF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ACC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00" name="Picture 2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9" b="16639"/>
          <a:stretch/>
        </p:blipFill>
        <p:spPr bwMode="auto">
          <a:xfrm>
            <a:off x="7789863" y="1962150"/>
            <a:ext cx="9445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CCF6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ACC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20" y="4455943"/>
            <a:ext cx="1142277" cy="379559"/>
          </a:xfrm>
          <a:prstGeom prst="rect">
            <a:avLst/>
          </a:prstGeom>
        </p:spPr>
      </p:pic>
      <p:pic>
        <p:nvPicPr>
          <p:cNvPr id="1026" name="Picture 2" descr="http://www.vrcd.nl/uploads/image/OKI-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97" y="2651988"/>
            <a:ext cx="839788" cy="2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pPr eaLnBrk="1" hangingPunct="1"/>
            <a:r>
              <a:rPr lang="en-GB" altLang="ru-RU" sz="4000" dirty="0">
                <a:solidFill>
                  <a:srgbClr val="99CC66"/>
                </a:solidFill>
              </a:rPr>
              <a:t>FollowMe</a:t>
            </a:r>
            <a:r>
              <a:rPr lang="en-GB" altLang="ru-RU" sz="4000" baseline="30000" dirty="0">
                <a:solidFill>
                  <a:srgbClr val="99CC66"/>
                </a:solidFill>
              </a:rPr>
              <a:t>®</a:t>
            </a:r>
            <a:r>
              <a:rPr lang="ru-RU" altLang="ru-RU" sz="4000" dirty="0">
                <a:solidFill>
                  <a:srgbClr val="99CC66"/>
                </a:solidFill>
              </a:rPr>
              <a:t> - </a:t>
            </a:r>
            <a:r>
              <a:rPr lang="ru-RU" altLang="ru-RU" sz="4000" dirty="0" smtClean="0">
                <a:solidFill>
                  <a:srgbClr val="99CC66"/>
                </a:solidFill>
              </a:rPr>
              <a:t>1</a:t>
            </a:r>
            <a:r>
              <a:rPr lang="en-US" altLang="ru-RU" sz="4000" dirty="0">
                <a:solidFill>
                  <a:srgbClr val="99CC66"/>
                </a:solidFill>
              </a:rPr>
              <a:t>5</a:t>
            </a:r>
            <a:r>
              <a:rPr lang="ru-RU" altLang="ru-RU" sz="4000" dirty="0">
                <a:solidFill>
                  <a:srgbClr val="99CC66"/>
                </a:solidFill>
              </a:rPr>
              <a:t> лет успеха</a:t>
            </a:r>
            <a:endParaRPr lang="en-GB" altLang="ru-RU" sz="4000" dirty="0">
              <a:solidFill>
                <a:srgbClr val="99CC66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GB" altLang="ru-RU" dirty="0" smtClean="0"/>
              <a:t>FollowMe</a:t>
            </a:r>
            <a:r>
              <a:rPr lang="en-GB" altLang="ru-RU" baseline="30000" dirty="0" smtClean="0"/>
              <a:t>®</a:t>
            </a:r>
            <a:r>
              <a:rPr lang="en-US" altLang="ru-RU" dirty="0" smtClean="0"/>
              <a:t> - </a:t>
            </a:r>
            <a:r>
              <a:rPr lang="ru-RU" altLang="ru-RU" dirty="0" smtClean="0"/>
              <a:t>оригинальное и единственное решение для управления системой печати, разработанное компанией </a:t>
            </a:r>
            <a:r>
              <a:rPr lang="en-US" altLang="ru-RU" dirty="0" smtClean="0"/>
              <a:t>Ringdale. </a:t>
            </a:r>
            <a:endParaRPr lang="ru-RU" altLang="ru-RU" dirty="0" smtClean="0"/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GB" altLang="ru-RU" dirty="0" smtClean="0"/>
              <a:t>FollowMe</a:t>
            </a:r>
            <a:r>
              <a:rPr lang="en-GB" altLang="ru-RU" baseline="30000" dirty="0" smtClean="0"/>
              <a:t>®</a:t>
            </a:r>
            <a:r>
              <a:rPr lang="en-GB" altLang="ru-RU" dirty="0" smtClean="0"/>
              <a:t> - </a:t>
            </a:r>
            <a:r>
              <a:rPr lang="ru-RU" altLang="ru-RU" dirty="0" smtClean="0"/>
              <a:t>зарегистрированная торговая марка.</a:t>
            </a:r>
            <a:endParaRPr lang="en-GB" altLang="ru-RU" dirty="0" smtClean="0"/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altLang="ru-RU" dirty="0" smtClean="0"/>
              <a:t>Ringdale – </a:t>
            </a:r>
            <a:r>
              <a:rPr lang="ru-RU" altLang="ru-RU" dirty="0" smtClean="0"/>
              <a:t>английская компания с 25-летним опытом разработки сетевых решений и систем печати. Является частью </a:t>
            </a:r>
            <a:r>
              <a:rPr lang="en-GB" altLang="ru-RU" dirty="0" smtClean="0"/>
              <a:t>Network Technology PLC Group</a:t>
            </a:r>
            <a:r>
              <a:rPr lang="ru-RU" altLang="ru-RU" dirty="0" smtClean="0"/>
              <a:t>.</a:t>
            </a:r>
            <a:endParaRPr lang="en-US" altLang="ru-RU" dirty="0" smtClean="0"/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altLang="ru-RU" dirty="0" smtClean="0"/>
              <a:t>WW </a:t>
            </a:r>
            <a:r>
              <a:rPr lang="ru-RU" altLang="ru-RU" dirty="0" err="1" smtClean="0"/>
              <a:t>партнер</a:t>
            </a:r>
            <a:r>
              <a:rPr lang="ru-RU" altLang="ru-RU" dirty="0" smtClean="0"/>
              <a:t> НР</a:t>
            </a:r>
            <a:r>
              <a:rPr lang="en-US" altLang="ru-RU" dirty="0" smtClean="0"/>
              <a:t>, Ricoh, Xerox, Toshiba, Lexmark </a:t>
            </a:r>
            <a:r>
              <a:rPr lang="ru-RU" altLang="ru-RU" dirty="0" smtClean="0"/>
              <a:t>и др.</a:t>
            </a:r>
            <a:r>
              <a:rPr lang="en-US" altLang="ru-RU" dirty="0" smtClean="0"/>
              <a:t> </a:t>
            </a:r>
            <a:r>
              <a:rPr lang="ru-RU" altLang="ru-RU" dirty="0" smtClean="0"/>
              <a:t> по автоматизации процессов контроля печати.</a:t>
            </a:r>
            <a:endParaRPr lang="en-GB" alt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r>
              <a:rPr lang="ru-RU" altLang="ru-RU" smtClean="0"/>
              <a:t>Упрощение использования МФУ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/>
              <a:t>С помощью </a:t>
            </a:r>
            <a:r>
              <a:rPr lang="en-US" altLang="ru-RU" sz="1800"/>
              <a:t>FollowMe Embedded </a:t>
            </a:r>
            <a:r>
              <a:rPr lang="ru-RU" altLang="ru-RU" sz="1800"/>
              <a:t>можно упростить использование ряда функций МФУ, а именно автоматически заполнять поля </a:t>
            </a:r>
            <a:r>
              <a:rPr lang="en-US" altLang="ru-RU" sz="1800"/>
              <a:t>“From”</a:t>
            </a:r>
            <a:r>
              <a:rPr lang="ru-RU" altLang="ru-RU" sz="1800"/>
              <a:t> и </a:t>
            </a:r>
            <a:r>
              <a:rPr lang="en-US" altLang="ru-RU" sz="1800"/>
              <a:t>“To”</a:t>
            </a:r>
            <a:r>
              <a:rPr lang="ru-RU" altLang="ru-RU" sz="1800"/>
              <a:t> данными авторизовавшегося пользователя при отправке сканированных документов на электронные адреса. </a:t>
            </a:r>
          </a:p>
          <a:p>
            <a:r>
              <a:rPr lang="ru-RU" altLang="ru-RU" sz="1800"/>
              <a:t>При этом можно как разрешить, так и запретить пользователю менять значения этих полей.</a:t>
            </a:r>
          </a:p>
          <a:p>
            <a:endParaRPr lang="ru-RU" altLang="ru-RU" sz="1800"/>
          </a:p>
        </p:txBody>
      </p:sp>
      <p:pic>
        <p:nvPicPr>
          <p:cNvPr id="25606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40" y="3571875"/>
            <a:ext cx="59340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Заголовок 1"/>
          <p:cNvSpPr txBox="1">
            <a:spLocks/>
          </p:cNvSpPr>
          <p:nvPr/>
        </p:nvSpPr>
        <p:spPr bwMode="auto">
          <a:xfrm>
            <a:off x="684215" y="219075"/>
            <a:ext cx="77692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0" bIns="0" anchor="b"/>
          <a:lstStyle>
            <a:lvl1pPr eaLnBrk="0" hangingPunct="0"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200" dirty="0"/>
              <a:t>Платные услуги и </a:t>
            </a:r>
            <a:r>
              <a:rPr lang="ru-RU" altLang="ru-RU" sz="3200" dirty="0" smtClean="0"/>
              <a:t>квотирование печати</a:t>
            </a:r>
            <a:endParaRPr lang="ru-RU" altLang="ru-RU" sz="3200" dirty="0"/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61"/>
          <a:stretch/>
        </p:blipFill>
        <p:spPr bwMode="auto">
          <a:xfrm>
            <a:off x="6249990" y="1557340"/>
            <a:ext cx="2203450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57202" y="1557338"/>
            <a:ext cx="488632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42925" indent="-3635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0837" lvl="1" indent="-171450" eaLnBrk="1" hangingPunct="1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Снижение издержек за счет квотирования печати и копирования</a:t>
            </a:r>
          </a:p>
          <a:p>
            <a:pPr marL="350837" lvl="1" indent="-171450" eaLnBrk="1" hangingPunct="1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Автоматической пополнение кредитов</a:t>
            </a:r>
            <a:endParaRPr lang="en-GB" sz="2000" dirty="0">
              <a:latin typeface="+mn-lt"/>
            </a:endParaRPr>
          </a:p>
          <a:p>
            <a:pPr marL="350837" lvl="1" indent="-171450" eaLnBrk="1" hangingPunct="1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Уведомление пользователей о состоянии счета  </a:t>
            </a:r>
            <a:endParaRPr lang="en-GB" sz="2000" dirty="0">
              <a:latin typeface="+mn-lt"/>
            </a:endParaRPr>
          </a:p>
          <a:p>
            <a:pPr marL="350837" lvl="1" indent="-171450" eaLnBrk="1" hangingPunct="1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Возможность использования </a:t>
            </a:r>
            <a:r>
              <a:rPr lang="en-US" sz="2000" dirty="0" err="1">
                <a:latin typeface="+mn-lt"/>
              </a:rPr>
              <a:t>FollowMe</a:t>
            </a:r>
            <a:r>
              <a:rPr lang="en-US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 в качестве автоматизированной системы оплаты</a:t>
            </a:r>
            <a:r>
              <a:rPr lang="en-US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услуг печати и копирования в общественных заведениях</a:t>
            </a:r>
            <a:endParaRPr lang="en-GB" sz="2000" dirty="0">
              <a:latin typeface="+mn-lt"/>
            </a:endParaRPr>
          </a:p>
          <a:p>
            <a:pPr eaLnBrk="1" hangingPunct="1">
              <a:defRPr/>
            </a:pPr>
            <a:endParaRPr lang="ru-RU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99CC66"/>
                </a:solidFill>
              </a:rPr>
              <a:t>Сокращение </a:t>
            </a:r>
            <a:r>
              <a:rPr lang="ru-RU" b="1" dirty="0">
                <a:solidFill>
                  <a:srgbClr val="99CC66"/>
                </a:solidFill>
              </a:rPr>
              <a:t>расходов </a:t>
            </a:r>
            <a:r>
              <a:rPr lang="ru-RU" b="1" dirty="0" smtClean="0">
                <a:solidFill>
                  <a:srgbClr val="99CC66"/>
                </a:solidFill>
              </a:rPr>
              <a:t>на печать при использовании решения </a:t>
            </a:r>
            <a:r>
              <a:rPr lang="en-US" b="1" dirty="0" err="1" smtClean="0">
                <a:solidFill>
                  <a:srgbClr val="99CC66"/>
                </a:solidFill>
              </a:rPr>
              <a:t>FollowMe</a:t>
            </a:r>
            <a:r>
              <a:rPr lang="en-US" b="1" dirty="0" smtClean="0">
                <a:solidFill>
                  <a:srgbClr val="99CC66"/>
                </a:solidFill>
              </a:rPr>
              <a:t> Printing </a:t>
            </a:r>
            <a:r>
              <a:rPr lang="ru-RU" b="1" dirty="0" smtClean="0">
                <a:solidFill>
                  <a:srgbClr val="99CC66"/>
                </a:solidFill>
              </a:rPr>
              <a:t>происходит </a:t>
            </a:r>
            <a:r>
              <a:rPr lang="ru-RU" b="1" dirty="0">
                <a:solidFill>
                  <a:srgbClr val="99CC66"/>
                </a:solidFill>
              </a:rPr>
              <a:t>за счет нескольких факторов </a:t>
            </a:r>
            <a:r>
              <a:rPr lang="ru-RU" b="1" dirty="0" smtClean="0">
                <a:solidFill>
                  <a:srgbClr val="99CC66"/>
                </a:solidFill>
              </a:rPr>
              <a:t> </a:t>
            </a:r>
            <a:endParaRPr lang="ru-RU" b="1" dirty="0">
              <a:solidFill>
                <a:srgbClr val="99CC66"/>
              </a:solidFill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Отсутствие на принтерах невостребованных распечаток (документы, которые пользователи отправляют на печать и забывают их </a:t>
            </a:r>
            <a:r>
              <a:rPr lang="ru-RU" dirty="0" smtClean="0"/>
              <a:t>забрать)</a:t>
            </a:r>
            <a:r>
              <a:rPr lang="en-US" dirty="0" smtClean="0"/>
              <a:t>;</a:t>
            </a:r>
            <a:endParaRPr lang="ru-RU" dirty="0"/>
          </a:p>
          <a:p>
            <a:pPr>
              <a:defRPr/>
            </a:pPr>
            <a:r>
              <a:rPr lang="ru-RU" dirty="0"/>
              <a:t>Отсутствие повторной печати </a:t>
            </a:r>
            <a:r>
              <a:rPr lang="ru-RU" dirty="0" smtClean="0"/>
              <a:t>документов</a:t>
            </a:r>
            <a:r>
              <a:rPr lang="en-US" dirty="0" smtClean="0"/>
              <a:t>;</a:t>
            </a:r>
            <a:endParaRPr lang="ru-RU" dirty="0"/>
          </a:p>
          <a:p>
            <a:pPr>
              <a:defRPr/>
            </a:pPr>
            <a:r>
              <a:rPr lang="ru-RU" dirty="0"/>
              <a:t>Резкое снижение печати личных </a:t>
            </a:r>
            <a:r>
              <a:rPr lang="ru-RU" dirty="0" smtClean="0"/>
              <a:t>документов</a:t>
            </a:r>
            <a:r>
              <a:rPr lang="en-US" dirty="0" smtClean="0"/>
              <a:t>;</a:t>
            </a:r>
            <a:endParaRPr lang="ru-RU" dirty="0"/>
          </a:p>
          <a:p>
            <a:pPr>
              <a:defRPr/>
            </a:pPr>
            <a:r>
              <a:rPr lang="ru-RU" dirty="0"/>
              <a:t>Удешевление процессов печати за счет применения правил и условий перенаправления заданий на более производительные </a:t>
            </a:r>
            <a:r>
              <a:rPr lang="ru-RU" dirty="0" smtClean="0"/>
              <a:t>устройства</a:t>
            </a:r>
            <a:r>
              <a:rPr lang="en-US" dirty="0" smtClean="0"/>
              <a:t>;</a:t>
            </a:r>
            <a:endParaRPr lang="ru-RU" dirty="0"/>
          </a:p>
          <a:p>
            <a:pPr>
              <a:defRPr/>
            </a:pPr>
            <a:r>
              <a:rPr lang="ru-RU" dirty="0"/>
              <a:t>Контроль использования цветной печати и принудительная конвертация в Ч/Б для определенных групп пользователей (типов документов, времени и т.д</a:t>
            </a:r>
            <a:r>
              <a:rPr lang="ru-RU" dirty="0" smtClean="0"/>
              <a:t>.)</a:t>
            </a:r>
            <a:r>
              <a:rPr lang="en-US" dirty="0" smtClean="0"/>
              <a:t>;</a:t>
            </a:r>
            <a:endParaRPr lang="ru-RU" dirty="0"/>
          </a:p>
          <a:p>
            <a:pPr>
              <a:defRPr/>
            </a:pPr>
            <a:r>
              <a:rPr lang="ru-RU" dirty="0"/>
              <a:t>Контроль использования опций печати (двусторонняя печать, экономичный режим) и принудительное включение для групп пользователей (типов документов, времени и т.д</a:t>
            </a:r>
            <a:r>
              <a:rPr lang="ru-RU" dirty="0" smtClean="0"/>
              <a:t>.)</a:t>
            </a:r>
            <a:r>
              <a:rPr lang="en-US" dirty="0" smtClean="0"/>
              <a:t>;</a:t>
            </a:r>
            <a:endParaRPr lang="ru-RU" dirty="0"/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r>
              <a:rPr lang="en-US" altLang="ru-RU" smtClean="0"/>
              <a:t>FollowMe</a:t>
            </a:r>
            <a:r>
              <a:rPr lang="ru-RU" altLang="ru-RU" smtClean="0"/>
              <a:t> - сокращение расходов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568830" y="1600200"/>
            <a:ext cx="4248150" cy="4535488"/>
            <a:chOff x="4568830" y="1600200"/>
            <a:chExt cx="4248150" cy="45354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830" y="1600200"/>
              <a:ext cx="4248150" cy="453548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2043" y="2275984"/>
              <a:ext cx="538162" cy="11881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4551" y="2276594"/>
              <a:ext cx="542354" cy="118205"/>
            </a:xfrm>
            <a:prstGeom prst="rect">
              <a:avLst/>
            </a:prstGeom>
          </p:spPr>
        </p:pic>
      </p:grpSp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r>
              <a:rPr lang="en-US" altLang="ru-RU" smtClean="0"/>
              <a:t>FollowMe</a:t>
            </a:r>
            <a:r>
              <a:rPr lang="ru-RU" altLang="ru-RU" smtClean="0"/>
              <a:t> - сокращение расходов 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07950" y="1784350"/>
            <a:ext cx="3968749" cy="36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ru-RU" altLang="ru-RU" sz="3200" b="1" dirty="0">
                <a:solidFill>
                  <a:srgbClr val="99CC66"/>
                </a:solidFill>
              </a:rPr>
              <a:t>Реальный </a:t>
            </a:r>
            <a:r>
              <a:rPr lang="ru-RU" altLang="ru-RU" sz="3200" b="1" dirty="0" smtClean="0">
                <a:solidFill>
                  <a:srgbClr val="99CC66"/>
                </a:solidFill>
              </a:rPr>
              <a:t>пример</a:t>
            </a:r>
            <a:r>
              <a:rPr lang="ru-RU" altLang="ru-RU" sz="2400" b="1" dirty="0" smtClean="0">
                <a:solidFill>
                  <a:srgbClr val="99CC66"/>
                </a:solidFill>
              </a:rPr>
              <a:t/>
            </a:r>
            <a:br>
              <a:rPr lang="ru-RU" altLang="ru-RU" sz="2400" b="1" dirty="0" smtClean="0">
                <a:solidFill>
                  <a:srgbClr val="99CC66"/>
                </a:solidFill>
              </a:rPr>
            </a:br>
            <a:endParaRPr lang="ru-RU" altLang="ru-RU" sz="2400" b="1" dirty="0" smtClean="0">
              <a:solidFill>
                <a:srgbClr val="99CC66"/>
              </a:solidFill>
            </a:endParaRPr>
          </a:p>
          <a:p>
            <a:pPr algn="r" eaLnBrk="1" hangingPunct="1">
              <a:buFontTx/>
              <a:buNone/>
            </a:pPr>
            <a:r>
              <a:rPr lang="ru-RU" altLang="ru-RU" sz="2400" dirty="0" smtClean="0"/>
              <a:t> </a:t>
            </a:r>
            <a:r>
              <a:rPr lang="ru-RU" altLang="ru-RU" sz="2400" dirty="0"/>
              <a:t>Без каких либо настроек экономия за </a:t>
            </a:r>
            <a:r>
              <a:rPr lang="ru-RU" altLang="ru-RU" sz="2400" dirty="0" smtClean="0"/>
              <a:t>год </a:t>
            </a:r>
            <a:r>
              <a:rPr lang="ru-RU" altLang="ru-RU" sz="2400" dirty="0"/>
              <a:t>составила более </a:t>
            </a:r>
            <a:r>
              <a:rPr lang="ru-RU" altLang="ru-RU" sz="2400" b="1" dirty="0">
                <a:solidFill>
                  <a:srgbClr val="FF0000"/>
                </a:solidFill>
              </a:rPr>
              <a:t>173 000 листов </a:t>
            </a:r>
            <a:r>
              <a:rPr lang="ru-RU" altLang="ru-RU" sz="2400" dirty="0" smtClean="0"/>
              <a:t>бумаги, </a:t>
            </a:r>
            <a:r>
              <a:rPr lang="ru-RU" altLang="ru-RU" sz="2400" dirty="0"/>
              <a:t>или </a:t>
            </a:r>
            <a:r>
              <a:rPr lang="ru-RU" altLang="ru-RU" sz="2400" b="1" dirty="0">
                <a:solidFill>
                  <a:srgbClr val="FF0000"/>
                </a:solidFill>
              </a:rPr>
              <a:t>8%</a:t>
            </a:r>
          </a:p>
          <a:p>
            <a:pPr algn="r" eaLnBrk="1" hangingPunct="1">
              <a:buFontTx/>
              <a:buNone/>
            </a:pPr>
            <a:endParaRPr lang="ru-RU" altLang="ru-RU" sz="2400" dirty="0"/>
          </a:p>
          <a:p>
            <a:pPr algn="r" eaLnBrk="1" hangingPunct="1">
              <a:buFontTx/>
              <a:buNone/>
            </a:pPr>
            <a:r>
              <a:rPr lang="ru-RU" altLang="ru-RU" sz="2400" dirty="0"/>
              <a:t>Также существенно сокращено потребление электроэнергии. </a:t>
            </a:r>
          </a:p>
          <a:p>
            <a:pPr algn="r" eaLnBrk="1" hangingPunct="1">
              <a:buFontTx/>
              <a:buNone/>
            </a:pPr>
            <a:endParaRPr lang="ru-RU" altLang="ru-RU" sz="900" dirty="0"/>
          </a:p>
          <a:p>
            <a:pPr eaLnBrk="1" hangingPunct="1">
              <a:buFontTx/>
              <a:buNone/>
            </a:pPr>
            <a:endParaRPr lang="ru-RU" altLang="ru-RU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3381060" y="2295525"/>
            <a:ext cx="6956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22.01.2015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 rot="20989475">
            <a:off x="8057664" y="3500030"/>
            <a:ext cx="855291" cy="574675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1612899"/>
            <a:ext cx="8218488" cy="4513263"/>
          </a:xfrm>
        </p:spPr>
        <p:txBody>
          <a:bodyPr/>
          <a:lstStyle/>
          <a:p>
            <a:r>
              <a:rPr lang="ru-RU" altLang="ru-RU" sz="2000" dirty="0"/>
              <a:t>Дополнительные возможности – сокращение цветной печати (принудительная конвертация цветных документов в ч/б для некритичных документов). Цветных документов очень много.</a:t>
            </a:r>
          </a:p>
        </p:txBody>
      </p:sp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r>
              <a:rPr lang="en-US" altLang="ru-RU" smtClean="0"/>
              <a:t>FollowMe</a:t>
            </a:r>
            <a:r>
              <a:rPr lang="ru-RU" altLang="ru-RU" smtClean="0"/>
              <a:t> - сокращение расходов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357313" y="2841623"/>
            <a:ext cx="6119812" cy="3484563"/>
            <a:chOff x="1331913" y="2565402"/>
            <a:chExt cx="6119812" cy="348456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1913" y="2565402"/>
              <a:ext cx="6119812" cy="3484563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rcRect l="1485" t="-7867" r="1485" b="-31012"/>
            <a:stretch/>
          </p:blipFill>
          <p:spPr>
            <a:xfrm>
              <a:off x="1427712" y="5575299"/>
              <a:ext cx="5933208" cy="304801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18488" cy="4525963"/>
          </a:xfrm>
        </p:spPr>
        <p:txBody>
          <a:bodyPr/>
          <a:lstStyle/>
          <a:p>
            <a:r>
              <a:rPr lang="ru-RU" altLang="ru-RU" sz="2000" dirty="0"/>
              <a:t>Дополнительные возможности – массовое использование </a:t>
            </a:r>
            <a:r>
              <a:rPr lang="ru-RU" altLang="ru-RU" sz="2000" dirty="0" smtClean="0"/>
              <a:t>двусторонней </a:t>
            </a:r>
            <a:r>
              <a:rPr lang="ru-RU" altLang="ru-RU" sz="2000" dirty="0"/>
              <a:t>печати (принудительное включение опции для подходящих документов</a:t>
            </a:r>
            <a:r>
              <a:rPr lang="ru-RU" altLang="ru-RU" sz="2000" dirty="0" smtClean="0"/>
              <a:t>).  Двусторонней печати очень мало.</a:t>
            </a:r>
            <a:endParaRPr lang="ru-RU" altLang="ru-RU" sz="2000" dirty="0"/>
          </a:p>
        </p:txBody>
      </p:sp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r>
              <a:rPr lang="en-US" altLang="ru-RU" dirty="0" smtClean="0"/>
              <a:t>FollowMe</a:t>
            </a:r>
            <a:r>
              <a:rPr lang="ru-RU" altLang="ru-RU" dirty="0" smtClean="0"/>
              <a:t> - сокращение расходов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547815" y="2924175"/>
            <a:ext cx="5832475" cy="3346450"/>
            <a:chOff x="1547815" y="2924175"/>
            <a:chExt cx="5832475" cy="334645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7815" y="2924175"/>
              <a:ext cx="5832475" cy="3346450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1203" t="-6962" r="1203" b="-34629"/>
            <a:stretch/>
          </p:blipFill>
          <p:spPr>
            <a:xfrm>
              <a:off x="1617983" y="5689601"/>
              <a:ext cx="5694042" cy="2762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133602"/>
            <a:ext cx="8229600" cy="24034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/>
              <a:t>Безопасность</a:t>
            </a:r>
          </a:p>
          <a:p>
            <a:pPr>
              <a:defRPr/>
            </a:pPr>
            <a:r>
              <a:rPr lang="ru-RU" dirty="0" smtClean="0"/>
              <a:t>Конфиденциальность печати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Мобильная печать</a:t>
            </a:r>
          </a:p>
          <a:p>
            <a:pPr>
              <a:defRPr/>
            </a:pPr>
            <a:r>
              <a:rPr lang="ru-RU" dirty="0" smtClean="0"/>
              <a:t>Полный учет и подробная отчетность</a:t>
            </a:r>
          </a:p>
          <a:p>
            <a:pPr>
              <a:defRPr/>
            </a:pPr>
            <a:r>
              <a:rPr lang="ru-RU" dirty="0" smtClean="0"/>
              <a:t>Распределение бюджетов по подразделениям</a:t>
            </a:r>
          </a:p>
          <a:p>
            <a:pPr>
              <a:defRPr/>
            </a:pPr>
            <a:r>
              <a:rPr lang="ru-RU" dirty="0" smtClean="0"/>
              <a:t>Удобство использования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r>
              <a:rPr lang="en-US" altLang="ru-RU" smtClean="0"/>
              <a:t>FollowMe - </a:t>
            </a:r>
            <a:r>
              <a:rPr lang="ru-RU" altLang="ru-RU" smtClean="0"/>
              <a:t>преимущества</a:t>
            </a:r>
          </a:p>
        </p:txBody>
      </p:sp>
      <p:pic>
        <p:nvPicPr>
          <p:cNvPr id="3174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7">
            <a:off x="6129339" y="4038661"/>
            <a:ext cx="2143125" cy="2143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594" r="12594"/>
          <a:stretch/>
        </p:blipFill>
        <p:spPr>
          <a:xfrm>
            <a:off x="673768" y="0"/>
            <a:ext cx="8470232" cy="63655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691" y="898358"/>
            <a:ext cx="5879479" cy="41826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FollowMe </a:t>
            </a:r>
            <a:r>
              <a:rPr lang="ru-RU" dirty="0" smtClean="0"/>
              <a:t>– 15 лет успеха</a:t>
            </a:r>
            <a:endParaRPr lang="ru-RU" dirty="0"/>
          </a:p>
        </p:txBody>
      </p:sp>
      <p:pic>
        <p:nvPicPr>
          <p:cNvPr id="3074" name="Picture 2" descr="http://cdn2.manipurupdate.com/wp-content/uploads/2013/06/unilever-5043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6" r="25043"/>
          <a:stretch/>
        </p:blipFill>
        <p:spPr bwMode="auto">
          <a:xfrm>
            <a:off x="5931461" y="49894"/>
            <a:ext cx="883800" cy="97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6"/>
          <p:cNvSpPr txBox="1">
            <a:spLocks noGrp="1"/>
          </p:cNvSpPr>
          <p:nvPr/>
        </p:nvSpPr>
        <p:spPr bwMode="auto">
          <a:xfrm>
            <a:off x="179390" y="6594477"/>
            <a:ext cx="3673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>
            <a:lvl1pPr eaLnBrk="0" hangingPunct="0"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00"/>
              <a:t>Company Confidential</a:t>
            </a:r>
          </a:p>
        </p:txBody>
      </p:sp>
      <p:sp>
        <p:nvSpPr>
          <p:cNvPr id="32771" name="Date Placeholder 38"/>
          <p:cNvSpPr txBox="1">
            <a:spLocks noGrp="1"/>
          </p:cNvSpPr>
          <p:nvPr/>
        </p:nvSpPr>
        <p:spPr bwMode="auto">
          <a:xfrm>
            <a:off x="179390" y="6375402"/>
            <a:ext cx="1463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>
            <a:lvl1pPr eaLnBrk="0" hangingPunct="0"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0BF25D2-E599-4237-9928-F74D154B23C1}" type="datetime4">
              <a:rPr lang="en-US" altLang="ru-RU" sz="10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January 18, 2016</a:t>
            </a:fld>
            <a:endParaRPr lang="en-GB" altLang="ru-RU" sz="1000"/>
          </a:p>
        </p:txBody>
      </p:sp>
      <p:sp>
        <p:nvSpPr>
          <p:cNvPr id="1193988" name="Rectangle 2052"/>
          <p:cNvSpPr>
            <a:spLocks noChangeArrowheads="1"/>
          </p:cNvSpPr>
          <p:nvPr/>
        </p:nvSpPr>
        <p:spPr bwMode="auto">
          <a:xfrm>
            <a:off x="0" y="6238877"/>
            <a:ext cx="9144000" cy="61912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46800" rIns="46800" anchor="ctr"/>
          <a:lstStyle/>
          <a:p>
            <a:pPr>
              <a:defRPr/>
            </a:pPr>
            <a:endParaRPr lang="en-US" sz="120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itchFamily="34" charset="0"/>
            </a:endParaRPr>
          </a:p>
        </p:txBody>
      </p:sp>
      <p:sp>
        <p:nvSpPr>
          <p:cNvPr id="27653" name="TextBox 27"/>
          <p:cNvSpPr txBox="1">
            <a:spLocks noChangeArrowheads="1"/>
          </p:cNvSpPr>
          <p:nvPr/>
        </p:nvSpPr>
        <p:spPr bwMode="auto">
          <a:xfrm>
            <a:off x="2124077" y="2581277"/>
            <a:ext cx="40497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9900" b="1" dirty="0" smtClean="0">
                <a:solidFill>
                  <a:srgbClr val="92D050"/>
                </a:solidFill>
              </a:rPr>
              <a:t>QA</a:t>
            </a:r>
            <a:endParaRPr lang="en-US" sz="19900" b="1" dirty="0">
              <a:solidFill>
                <a:srgbClr val="92D050"/>
              </a:solidFill>
            </a:endParaRP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Спасибо!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www.nicotech.ru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327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95" y="5980114"/>
            <a:ext cx="1743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4"/>
          <p:cNvSpPr>
            <a:spLocks noGrp="1" noChangeArrowheads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pPr eaLnBrk="1" hangingPunct="1"/>
            <a:r>
              <a:rPr lang="en-GB" altLang="ru-RU" dirty="0" smtClean="0">
                <a:solidFill>
                  <a:srgbClr val="ACCF66"/>
                </a:solidFill>
              </a:rPr>
              <a:t/>
            </a:r>
            <a:br>
              <a:rPr lang="en-GB" altLang="ru-RU" dirty="0" smtClean="0">
                <a:solidFill>
                  <a:srgbClr val="ACCF66"/>
                </a:solidFill>
              </a:rPr>
            </a:br>
            <a:r>
              <a:rPr lang="en-GB" altLang="ru-RU" dirty="0" smtClean="0"/>
              <a:t>Locations and Distribution </a:t>
            </a:r>
            <a:endParaRPr lang="en-US" altLang="ru-RU" dirty="0" smtClean="0"/>
          </a:p>
        </p:txBody>
      </p:sp>
      <p:pic>
        <p:nvPicPr>
          <p:cNvPr id="9220" name="Picture 2055" descr="World_Map_870x3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947865"/>
            <a:ext cx="9115425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3993" name="Line 2057"/>
          <p:cNvSpPr>
            <a:spLocks noChangeShapeType="1"/>
          </p:cNvSpPr>
          <p:nvPr/>
        </p:nvSpPr>
        <p:spPr bwMode="auto">
          <a:xfrm flipV="1">
            <a:off x="1068390" y="3249613"/>
            <a:ext cx="719137" cy="474662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oval" w="med" len="med"/>
          </a:ln>
          <a:effectLst/>
        </p:spPr>
        <p:txBody>
          <a:bodyPr lIns="46800" rIns="46800"/>
          <a:lstStyle/>
          <a:p>
            <a:pPr>
              <a:defRPr/>
            </a:pPr>
            <a:endParaRPr lang="en-US" sz="120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itchFamily="34" charset="0"/>
            </a:endParaRPr>
          </a:p>
        </p:txBody>
      </p:sp>
      <p:sp>
        <p:nvSpPr>
          <p:cNvPr id="1193996" name="Line 2060"/>
          <p:cNvSpPr>
            <a:spLocks noChangeShapeType="1"/>
          </p:cNvSpPr>
          <p:nvPr/>
        </p:nvSpPr>
        <p:spPr bwMode="auto">
          <a:xfrm flipV="1">
            <a:off x="1968502" y="2801940"/>
            <a:ext cx="2373313" cy="2270125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oval" w="med" len="med"/>
          </a:ln>
          <a:effectLst/>
        </p:spPr>
        <p:txBody>
          <a:bodyPr lIns="46800" rIns="46800"/>
          <a:lstStyle/>
          <a:p>
            <a:pPr>
              <a:defRPr/>
            </a:pPr>
            <a:endParaRPr lang="en-US" sz="120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itchFamily="34" charset="0"/>
            </a:endParaRPr>
          </a:p>
        </p:txBody>
      </p:sp>
      <p:sp>
        <p:nvSpPr>
          <p:cNvPr id="1193999" name="Line 2063"/>
          <p:cNvSpPr>
            <a:spLocks noChangeShapeType="1"/>
          </p:cNvSpPr>
          <p:nvPr/>
        </p:nvSpPr>
        <p:spPr bwMode="auto">
          <a:xfrm flipH="1" flipV="1">
            <a:off x="8008938" y="3216275"/>
            <a:ext cx="260350" cy="20955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oval" w="med" len="med"/>
          </a:ln>
          <a:effectLst/>
        </p:spPr>
        <p:txBody>
          <a:bodyPr lIns="46800" rIns="46800"/>
          <a:lstStyle/>
          <a:p>
            <a:pPr>
              <a:defRPr/>
            </a:pPr>
            <a:endParaRPr lang="en-US" sz="120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itchFamily="34" charset="0"/>
            </a:endParaRPr>
          </a:p>
        </p:txBody>
      </p:sp>
      <p:sp>
        <p:nvSpPr>
          <p:cNvPr id="1194000" name="Line 2064"/>
          <p:cNvSpPr>
            <a:spLocks noChangeShapeType="1"/>
          </p:cNvSpPr>
          <p:nvPr/>
        </p:nvSpPr>
        <p:spPr bwMode="auto">
          <a:xfrm flipV="1">
            <a:off x="3708400" y="2911475"/>
            <a:ext cx="706438" cy="2459038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oval" w="med" len="med"/>
          </a:ln>
          <a:effectLst/>
        </p:spPr>
        <p:txBody>
          <a:bodyPr lIns="46800" rIns="46800"/>
          <a:lstStyle/>
          <a:p>
            <a:pPr>
              <a:defRPr/>
            </a:pPr>
            <a:endParaRPr lang="en-US" sz="120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itchFamily="34" charset="0"/>
            </a:endParaRPr>
          </a:p>
        </p:txBody>
      </p:sp>
      <p:sp>
        <p:nvSpPr>
          <p:cNvPr id="1194001" name="Line 2065"/>
          <p:cNvSpPr>
            <a:spLocks noChangeShapeType="1"/>
          </p:cNvSpPr>
          <p:nvPr/>
        </p:nvSpPr>
        <p:spPr bwMode="auto">
          <a:xfrm flipH="1" flipV="1">
            <a:off x="4572002" y="2873375"/>
            <a:ext cx="500063" cy="2484438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oval" w="med" len="med"/>
          </a:ln>
          <a:effectLst/>
        </p:spPr>
        <p:txBody>
          <a:bodyPr lIns="46800" rIns="46800"/>
          <a:lstStyle/>
          <a:p>
            <a:pPr>
              <a:defRPr/>
            </a:pPr>
            <a:endParaRPr lang="en-US" sz="120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itchFamily="34" charset="0"/>
            </a:endParaRPr>
          </a:p>
        </p:txBody>
      </p:sp>
      <p:sp>
        <p:nvSpPr>
          <p:cNvPr id="1194002" name="Line 2066"/>
          <p:cNvSpPr>
            <a:spLocks noChangeShapeType="1"/>
          </p:cNvSpPr>
          <p:nvPr/>
        </p:nvSpPr>
        <p:spPr bwMode="auto">
          <a:xfrm flipH="1" flipV="1">
            <a:off x="7124700" y="4098925"/>
            <a:ext cx="903288" cy="1271588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oval" w="med" len="med"/>
          </a:ln>
          <a:effectLst/>
        </p:spPr>
        <p:txBody>
          <a:bodyPr lIns="46800" rIns="46800"/>
          <a:lstStyle/>
          <a:p>
            <a:pPr>
              <a:defRPr/>
            </a:pPr>
            <a:endParaRPr lang="en-US" sz="120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itchFamily="34" charset="0"/>
            </a:endParaRPr>
          </a:p>
        </p:txBody>
      </p:sp>
      <p:sp>
        <p:nvSpPr>
          <p:cNvPr id="1194003" name="Line 2067"/>
          <p:cNvSpPr>
            <a:spLocks noChangeShapeType="1"/>
          </p:cNvSpPr>
          <p:nvPr/>
        </p:nvSpPr>
        <p:spPr bwMode="auto">
          <a:xfrm flipV="1">
            <a:off x="6443663" y="3567115"/>
            <a:ext cx="844550" cy="795337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oval" w="med" len="med"/>
          </a:ln>
          <a:effectLst/>
        </p:spPr>
        <p:txBody>
          <a:bodyPr lIns="46800" rIns="46800"/>
          <a:lstStyle/>
          <a:p>
            <a:pPr>
              <a:defRPr/>
            </a:pPr>
            <a:endParaRPr lang="en-US" sz="120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itchFamily="34" charset="0"/>
            </a:endParaRPr>
          </a:p>
        </p:txBody>
      </p:sp>
      <p:sp>
        <p:nvSpPr>
          <p:cNvPr id="9228" name="AutoShape 23"/>
          <p:cNvSpPr>
            <a:spLocks noChangeArrowheads="1"/>
          </p:cNvSpPr>
          <p:nvPr/>
        </p:nvSpPr>
        <p:spPr bwMode="auto">
          <a:xfrm>
            <a:off x="123827" y="3714750"/>
            <a:ext cx="1927225" cy="1176338"/>
          </a:xfrm>
          <a:prstGeom prst="flowChartAlternateProcess">
            <a:avLst/>
          </a:prstGeom>
          <a:solidFill>
            <a:srgbClr val="E4EFCD"/>
          </a:solidFill>
          <a:ln w="25400" algn="ctr">
            <a:solidFill>
              <a:srgbClr val="ACCF66"/>
            </a:solidFill>
            <a:miter lim="800000"/>
            <a:headEnd/>
            <a:tailEnd/>
          </a:ln>
        </p:spPr>
        <p:txBody>
          <a:bodyPr wrap="none" lIns="46800" rIns="46800" anchor="ctr"/>
          <a:lstStyle>
            <a:lvl1pPr eaLnBrk="0" hangingPunct="0">
              <a:buChar char="•"/>
              <a:tabLst>
                <a:tab pos="342900" algn="l"/>
              </a:tabLst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tabLst>
                <a:tab pos="342900" algn="l"/>
              </a:tabLst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tabLst>
                <a:tab pos="342900" algn="l"/>
              </a:tabLst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ru-RU" sz="1600" u="sng"/>
              <a:t>USA, Austin, Texas</a:t>
            </a:r>
          </a:p>
          <a:p>
            <a:pPr eaLnBrk="1" hangingPunct="1">
              <a:buFontTx/>
              <a:buNone/>
            </a:pPr>
            <a:r>
              <a:rPr lang="en-GB" altLang="ru-RU" sz="1400"/>
              <a:t>Ringdale, Inc.</a:t>
            </a:r>
          </a:p>
          <a:p>
            <a:pPr eaLnBrk="1" hangingPunct="1"/>
            <a:r>
              <a:rPr lang="en-GB" altLang="ru-RU" sz="1200"/>
              <a:t> Sales</a:t>
            </a:r>
          </a:p>
          <a:p>
            <a:pPr eaLnBrk="1" hangingPunct="1"/>
            <a:r>
              <a:rPr lang="en-GB" altLang="ru-RU" sz="1200"/>
              <a:t> Support</a:t>
            </a:r>
          </a:p>
          <a:p>
            <a:pPr eaLnBrk="1" hangingPunct="1"/>
            <a:r>
              <a:rPr lang="en-GB" altLang="ru-RU" sz="1200"/>
              <a:t> Manufacturing</a:t>
            </a:r>
            <a:endParaRPr lang="en-GB" altLang="ru-RU" sz="1000"/>
          </a:p>
        </p:txBody>
      </p:sp>
      <p:sp>
        <p:nvSpPr>
          <p:cNvPr id="9229" name="AutoShape 24"/>
          <p:cNvSpPr>
            <a:spLocks noChangeArrowheads="1"/>
          </p:cNvSpPr>
          <p:nvPr/>
        </p:nvSpPr>
        <p:spPr bwMode="auto">
          <a:xfrm>
            <a:off x="539750" y="5083175"/>
            <a:ext cx="1784350" cy="1176338"/>
          </a:xfrm>
          <a:prstGeom prst="flowChartAlternateProcess">
            <a:avLst/>
          </a:prstGeom>
          <a:solidFill>
            <a:srgbClr val="E4EFCD"/>
          </a:solidFill>
          <a:ln w="25400" algn="ctr">
            <a:solidFill>
              <a:srgbClr val="ACCF66"/>
            </a:solidFill>
            <a:miter lim="800000"/>
            <a:headEnd/>
            <a:tailEnd/>
          </a:ln>
        </p:spPr>
        <p:txBody>
          <a:bodyPr wrap="none" lIns="46800" rIns="46800" anchor="ctr"/>
          <a:lstStyle>
            <a:lvl1pPr eaLnBrk="0" hangingPunct="0">
              <a:buChar char="•"/>
              <a:tabLst>
                <a:tab pos="342900" algn="l"/>
              </a:tabLst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tabLst>
                <a:tab pos="342900" algn="l"/>
              </a:tabLst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tabLst>
                <a:tab pos="342900" algn="l"/>
              </a:tabLst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ru-RU" sz="1600" u="sng"/>
              <a:t>UK, Burgess Hill</a:t>
            </a:r>
          </a:p>
          <a:p>
            <a:pPr eaLnBrk="1" hangingPunct="1">
              <a:buFontTx/>
              <a:buNone/>
            </a:pPr>
            <a:r>
              <a:rPr lang="en-GB" altLang="ru-RU" sz="1400"/>
              <a:t>Ringdale UK Ltd</a:t>
            </a:r>
          </a:p>
          <a:p>
            <a:pPr eaLnBrk="1" hangingPunct="1"/>
            <a:r>
              <a:rPr lang="en-GB" altLang="ru-RU" sz="1200"/>
              <a:t> Sales</a:t>
            </a:r>
          </a:p>
          <a:p>
            <a:pPr eaLnBrk="1" hangingPunct="1"/>
            <a:r>
              <a:rPr lang="en-GB" altLang="ru-RU" sz="1200"/>
              <a:t> Support</a:t>
            </a:r>
          </a:p>
          <a:p>
            <a:pPr eaLnBrk="1" hangingPunct="1"/>
            <a:r>
              <a:rPr lang="en-GB" altLang="ru-RU" sz="1200"/>
              <a:t> Manufacturing</a:t>
            </a:r>
            <a:endParaRPr lang="en-GB" altLang="ru-RU" sz="1000"/>
          </a:p>
        </p:txBody>
      </p:sp>
      <p:sp>
        <p:nvSpPr>
          <p:cNvPr id="9230" name="AutoShape 25"/>
          <p:cNvSpPr>
            <a:spLocks noChangeArrowheads="1"/>
          </p:cNvSpPr>
          <p:nvPr/>
        </p:nvSpPr>
        <p:spPr bwMode="auto">
          <a:xfrm>
            <a:off x="2843213" y="5370513"/>
            <a:ext cx="1784350" cy="863600"/>
          </a:xfrm>
          <a:prstGeom prst="flowChartAlternateProcess">
            <a:avLst/>
          </a:prstGeom>
          <a:solidFill>
            <a:srgbClr val="E4EFCD"/>
          </a:solidFill>
          <a:ln w="25400" algn="ctr">
            <a:solidFill>
              <a:srgbClr val="ACCF66"/>
            </a:solidFill>
            <a:miter lim="800000"/>
            <a:headEnd/>
            <a:tailEnd/>
          </a:ln>
        </p:spPr>
        <p:txBody>
          <a:bodyPr wrap="none" lIns="46800" rIns="46800" anchor="ctr"/>
          <a:lstStyle>
            <a:lvl1pPr eaLnBrk="0" hangingPunct="0">
              <a:buChar char="•"/>
              <a:tabLst>
                <a:tab pos="342900" algn="l"/>
              </a:tabLst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tabLst>
                <a:tab pos="342900" algn="l"/>
              </a:tabLst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tabLst>
                <a:tab pos="342900" algn="l"/>
              </a:tabLst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ru-RU" sz="1600" u="sng"/>
              <a:t>FRANCE, Paris</a:t>
            </a:r>
          </a:p>
          <a:p>
            <a:pPr eaLnBrk="1" hangingPunct="1">
              <a:buFontTx/>
              <a:buNone/>
            </a:pPr>
            <a:r>
              <a:rPr lang="en-GB" altLang="ru-RU" sz="1400"/>
              <a:t>Altis Technologies</a:t>
            </a:r>
          </a:p>
          <a:p>
            <a:pPr eaLnBrk="1" hangingPunct="1"/>
            <a:r>
              <a:rPr lang="en-GB" altLang="ru-RU" sz="1200"/>
              <a:t> Sales</a:t>
            </a:r>
          </a:p>
          <a:p>
            <a:pPr eaLnBrk="1" hangingPunct="1"/>
            <a:r>
              <a:rPr lang="en-GB" altLang="ru-RU" sz="1200"/>
              <a:t> Support</a:t>
            </a:r>
            <a:endParaRPr lang="en-GB" altLang="ru-RU" sz="1000"/>
          </a:p>
        </p:txBody>
      </p:sp>
      <p:sp>
        <p:nvSpPr>
          <p:cNvPr id="9231" name="AutoShape 26"/>
          <p:cNvSpPr>
            <a:spLocks noChangeArrowheads="1"/>
          </p:cNvSpPr>
          <p:nvPr/>
        </p:nvSpPr>
        <p:spPr bwMode="auto">
          <a:xfrm>
            <a:off x="4859338" y="5370513"/>
            <a:ext cx="2233612" cy="863600"/>
          </a:xfrm>
          <a:prstGeom prst="flowChartAlternateProcess">
            <a:avLst/>
          </a:prstGeom>
          <a:solidFill>
            <a:srgbClr val="E4EFCD"/>
          </a:solidFill>
          <a:ln w="25400" algn="ctr">
            <a:solidFill>
              <a:srgbClr val="ACCF66"/>
            </a:solidFill>
            <a:miter lim="800000"/>
            <a:headEnd/>
            <a:tailEnd/>
          </a:ln>
        </p:spPr>
        <p:txBody>
          <a:bodyPr wrap="none" lIns="46800" rIns="46800" anchor="ctr"/>
          <a:lstStyle>
            <a:lvl1pPr eaLnBrk="0" hangingPunct="0">
              <a:buChar char="•"/>
              <a:tabLst>
                <a:tab pos="342900" algn="l"/>
              </a:tabLst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tabLst>
                <a:tab pos="342900" algn="l"/>
              </a:tabLst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tabLst>
                <a:tab pos="342900" algn="l"/>
              </a:tabLst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ru-RU" sz="1600" u="sng"/>
              <a:t>GERMANY, Mannheim</a:t>
            </a:r>
          </a:p>
          <a:p>
            <a:pPr eaLnBrk="1" hangingPunct="1">
              <a:buFontTx/>
              <a:buNone/>
            </a:pPr>
            <a:r>
              <a:rPr lang="en-GB" altLang="ru-RU" sz="1400"/>
              <a:t>Ringdale Deutschland Ltd</a:t>
            </a:r>
          </a:p>
          <a:p>
            <a:pPr eaLnBrk="1" hangingPunct="1"/>
            <a:r>
              <a:rPr lang="en-GB" altLang="ru-RU" sz="1200"/>
              <a:t> Sales</a:t>
            </a:r>
          </a:p>
          <a:p>
            <a:pPr eaLnBrk="1" hangingPunct="1"/>
            <a:r>
              <a:rPr lang="en-GB" altLang="ru-RU" sz="1200"/>
              <a:t> Support</a:t>
            </a:r>
            <a:endParaRPr lang="en-GB" altLang="ru-RU" sz="1000"/>
          </a:p>
        </p:txBody>
      </p:sp>
      <p:sp>
        <p:nvSpPr>
          <p:cNvPr id="9232" name="AutoShape 28"/>
          <p:cNvSpPr>
            <a:spLocks noChangeArrowheads="1"/>
          </p:cNvSpPr>
          <p:nvPr/>
        </p:nvSpPr>
        <p:spPr bwMode="auto">
          <a:xfrm>
            <a:off x="5286377" y="4362450"/>
            <a:ext cx="1928813" cy="863600"/>
          </a:xfrm>
          <a:prstGeom prst="flowChartAlternateProcess">
            <a:avLst/>
          </a:prstGeom>
          <a:solidFill>
            <a:srgbClr val="E4EFCD"/>
          </a:solidFill>
          <a:ln w="25400" algn="ctr">
            <a:solidFill>
              <a:srgbClr val="ACCF66"/>
            </a:solidFill>
            <a:miter lim="800000"/>
            <a:headEnd/>
            <a:tailEnd/>
          </a:ln>
        </p:spPr>
        <p:txBody>
          <a:bodyPr wrap="none" lIns="46800" rIns="46800" anchor="ctr"/>
          <a:lstStyle>
            <a:lvl1pPr eaLnBrk="0" hangingPunct="0">
              <a:buChar char="•"/>
              <a:tabLst>
                <a:tab pos="342900" algn="l"/>
              </a:tabLst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tabLst>
                <a:tab pos="342900" algn="l"/>
              </a:tabLst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tabLst>
                <a:tab pos="342900" algn="l"/>
              </a:tabLst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ru-RU" sz="1600" u="sng"/>
              <a:t>CHINA, Hong Kong</a:t>
            </a:r>
          </a:p>
          <a:p>
            <a:pPr eaLnBrk="1" hangingPunct="1">
              <a:buFontTx/>
              <a:buNone/>
            </a:pPr>
            <a:r>
              <a:rPr lang="en-GB" altLang="ru-RU" sz="1400"/>
              <a:t>Ringdale</a:t>
            </a:r>
          </a:p>
          <a:p>
            <a:pPr eaLnBrk="1" hangingPunct="1"/>
            <a:r>
              <a:rPr lang="en-GB" altLang="ru-RU" sz="1200"/>
              <a:t> Sales</a:t>
            </a:r>
          </a:p>
          <a:p>
            <a:pPr eaLnBrk="1" hangingPunct="1"/>
            <a:r>
              <a:rPr lang="en-GB" altLang="ru-RU" sz="1200"/>
              <a:t> Support</a:t>
            </a:r>
            <a:endParaRPr lang="en-GB" altLang="ru-RU" sz="1000"/>
          </a:p>
        </p:txBody>
      </p:sp>
      <p:sp>
        <p:nvSpPr>
          <p:cNvPr id="9233" name="AutoShape 29"/>
          <p:cNvSpPr>
            <a:spLocks noChangeArrowheads="1"/>
          </p:cNvSpPr>
          <p:nvPr/>
        </p:nvSpPr>
        <p:spPr bwMode="auto">
          <a:xfrm>
            <a:off x="7380290" y="5370513"/>
            <a:ext cx="1335087" cy="863600"/>
          </a:xfrm>
          <a:prstGeom prst="flowChartAlternateProcess">
            <a:avLst/>
          </a:prstGeom>
          <a:solidFill>
            <a:srgbClr val="E4EFCD"/>
          </a:solidFill>
          <a:ln w="25400" algn="ctr">
            <a:solidFill>
              <a:srgbClr val="ACCF66"/>
            </a:solidFill>
            <a:miter lim="800000"/>
            <a:headEnd/>
            <a:tailEnd/>
          </a:ln>
        </p:spPr>
        <p:txBody>
          <a:bodyPr wrap="none" lIns="46800" rIns="46800" anchor="ctr"/>
          <a:lstStyle>
            <a:lvl1pPr eaLnBrk="0" hangingPunct="0">
              <a:buChar char="•"/>
              <a:tabLst>
                <a:tab pos="342900" algn="l"/>
              </a:tabLst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tabLst>
                <a:tab pos="342900" algn="l"/>
              </a:tabLst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tabLst>
                <a:tab pos="342900" algn="l"/>
              </a:tabLst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ru-RU" sz="1600" u="sng"/>
              <a:t>SINGAPORE</a:t>
            </a:r>
          </a:p>
          <a:p>
            <a:pPr eaLnBrk="1" hangingPunct="1">
              <a:buFontTx/>
              <a:buNone/>
            </a:pPr>
            <a:r>
              <a:rPr lang="en-GB" altLang="ru-RU" sz="1400"/>
              <a:t>Ringdale</a:t>
            </a:r>
          </a:p>
          <a:p>
            <a:pPr eaLnBrk="1" hangingPunct="1"/>
            <a:r>
              <a:rPr lang="en-GB" altLang="ru-RU" sz="1200"/>
              <a:t> Sales</a:t>
            </a:r>
          </a:p>
          <a:p>
            <a:pPr eaLnBrk="1" hangingPunct="1"/>
            <a:r>
              <a:rPr lang="en-GB" altLang="ru-RU" sz="1200"/>
              <a:t> Support</a:t>
            </a:r>
            <a:endParaRPr lang="en-GB" altLang="ru-RU" sz="1000"/>
          </a:p>
        </p:txBody>
      </p:sp>
      <p:sp>
        <p:nvSpPr>
          <p:cNvPr id="9234" name="AutoShape 30"/>
          <p:cNvSpPr>
            <a:spLocks noChangeArrowheads="1"/>
          </p:cNvSpPr>
          <p:nvPr/>
        </p:nvSpPr>
        <p:spPr bwMode="auto">
          <a:xfrm>
            <a:off x="7596188" y="3427413"/>
            <a:ext cx="1439862" cy="863600"/>
          </a:xfrm>
          <a:prstGeom prst="flowChartAlternateProcess">
            <a:avLst/>
          </a:prstGeom>
          <a:solidFill>
            <a:srgbClr val="E4EFCD"/>
          </a:solidFill>
          <a:ln w="25400" algn="ctr">
            <a:solidFill>
              <a:srgbClr val="ACCF66"/>
            </a:solidFill>
            <a:miter lim="800000"/>
            <a:headEnd/>
            <a:tailEnd/>
          </a:ln>
        </p:spPr>
        <p:txBody>
          <a:bodyPr wrap="none" lIns="46800" rIns="46800" anchor="ctr"/>
          <a:lstStyle>
            <a:lvl1pPr eaLnBrk="0" hangingPunct="0">
              <a:buChar char="•"/>
              <a:tabLst>
                <a:tab pos="342900" algn="l"/>
              </a:tabLst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tabLst>
                <a:tab pos="342900" algn="l"/>
              </a:tabLst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tabLst>
                <a:tab pos="342900" algn="l"/>
              </a:tabLst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ru-RU" sz="1600" u="sng"/>
              <a:t>JAPAN, Tokyo</a:t>
            </a:r>
          </a:p>
          <a:p>
            <a:pPr eaLnBrk="1" hangingPunct="1">
              <a:buFontTx/>
              <a:buNone/>
            </a:pPr>
            <a:r>
              <a:rPr lang="en-GB" altLang="ru-RU" sz="1400"/>
              <a:t>Ringdale Japan</a:t>
            </a:r>
          </a:p>
          <a:p>
            <a:pPr eaLnBrk="1" hangingPunct="1"/>
            <a:r>
              <a:rPr lang="en-GB" altLang="ru-RU" sz="1200"/>
              <a:t> Sales</a:t>
            </a:r>
          </a:p>
          <a:p>
            <a:pPr eaLnBrk="1" hangingPunct="1"/>
            <a:r>
              <a:rPr lang="en-GB" altLang="ru-RU" sz="1200"/>
              <a:t> Support</a:t>
            </a:r>
            <a:endParaRPr lang="en-GB" altLang="ru-RU" sz="1000"/>
          </a:p>
        </p:txBody>
      </p:sp>
      <p:sp>
        <p:nvSpPr>
          <p:cNvPr id="9236" name="AutoShape 23"/>
          <p:cNvSpPr>
            <a:spLocks noChangeArrowheads="1"/>
          </p:cNvSpPr>
          <p:nvPr/>
        </p:nvSpPr>
        <p:spPr bwMode="auto">
          <a:xfrm>
            <a:off x="6397627" y="1625600"/>
            <a:ext cx="1927225" cy="1176338"/>
          </a:xfrm>
          <a:prstGeom prst="flowChartAlternateProcess">
            <a:avLst/>
          </a:prstGeom>
          <a:solidFill>
            <a:srgbClr val="E4EFCD"/>
          </a:solidFill>
          <a:ln w="25400" algn="ctr">
            <a:solidFill>
              <a:srgbClr val="ACCF66"/>
            </a:solidFill>
            <a:miter lim="800000"/>
            <a:headEnd/>
            <a:tailEnd/>
          </a:ln>
        </p:spPr>
        <p:txBody>
          <a:bodyPr wrap="none" lIns="46800" rIns="46800" anchor="ctr"/>
          <a:lstStyle>
            <a:lvl1pPr eaLnBrk="0" hangingPunct="0">
              <a:buChar char="•"/>
              <a:tabLst>
                <a:tab pos="342900" algn="l"/>
              </a:tabLst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tabLst>
                <a:tab pos="342900" algn="l"/>
              </a:tabLst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tabLst>
                <a:tab pos="342900" algn="l"/>
              </a:tabLst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ru-RU" sz="1600" u="sng"/>
              <a:t>RUSSIA, Moscow</a:t>
            </a:r>
          </a:p>
          <a:p>
            <a:pPr eaLnBrk="1" hangingPunct="1">
              <a:buFontTx/>
              <a:buNone/>
            </a:pPr>
            <a:r>
              <a:rPr lang="en-GB" altLang="ru-RU" sz="1400"/>
              <a:t>Nicotech Inc.</a:t>
            </a:r>
          </a:p>
          <a:p>
            <a:pPr eaLnBrk="1" hangingPunct="1"/>
            <a:r>
              <a:rPr lang="en-GB" altLang="ru-RU" sz="1200"/>
              <a:t> Sales</a:t>
            </a:r>
          </a:p>
          <a:p>
            <a:pPr eaLnBrk="1" hangingPunct="1"/>
            <a:r>
              <a:rPr lang="en-GB" altLang="ru-RU" sz="1200"/>
              <a:t> Support</a:t>
            </a:r>
          </a:p>
          <a:p>
            <a:pPr eaLnBrk="1" hangingPunct="1">
              <a:buFontTx/>
              <a:buNone/>
            </a:pPr>
            <a:endParaRPr lang="en-GB" altLang="ru-RU" sz="1000"/>
          </a:p>
        </p:txBody>
      </p:sp>
      <p:sp>
        <p:nvSpPr>
          <p:cNvPr id="9237" name="Line 2065"/>
          <p:cNvSpPr>
            <a:spLocks noChangeShapeType="1"/>
          </p:cNvSpPr>
          <p:nvPr/>
        </p:nvSpPr>
        <p:spPr bwMode="auto">
          <a:xfrm flipH="1">
            <a:off x="5387975" y="2268540"/>
            <a:ext cx="1004888" cy="401637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800" rIns="4680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pPr eaLnBrk="1" hangingPunct="1"/>
            <a:r>
              <a:rPr lang="en-US" altLang="ru-RU" sz="2800" dirty="0" smtClean="0"/>
              <a:t>FollowMe</a:t>
            </a:r>
            <a:r>
              <a:rPr lang="ru-RU" altLang="ru-RU" sz="2800" dirty="0" smtClean="0"/>
              <a:t> -</a:t>
            </a:r>
            <a:r>
              <a:rPr lang="en-US" altLang="ru-RU" sz="2800" dirty="0" smtClean="0"/>
              <a:t> </a:t>
            </a:r>
            <a:r>
              <a:rPr lang="ru-RU" altLang="ru-RU" sz="2800" dirty="0" smtClean="0"/>
              <a:t>контроль и </a:t>
            </a:r>
            <a:r>
              <a:rPr lang="ru-RU" altLang="ru-RU" sz="2800" dirty="0" err="1" smtClean="0"/>
              <a:t>учет</a:t>
            </a:r>
            <a:r>
              <a:rPr lang="ru-RU" altLang="ru-RU" sz="2800" dirty="0" smtClean="0"/>
              <a:t> печати и копирования</a:t>
            </a:r>
            <a:endParaRPr lang="en-GB" altLang="ru-RU" sz="2800" dirty="0"/>
          </a:p>
        </p:txBody>
      </p:sp>
      <p:pic>
        <p:nvPicPr>
          <p:cNvPr id="12291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5713" y="2066927"/>
            <a:ext cx="2366962" cy="2366963"/>
          </a:xfrm>
          <a:prstGeom prst="ellipse">
            <a:avLst/>
          </a:prstGeom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49265" y="4881565"/>
            <a:ext cx="835183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ru-RU" altLang="ru-RU" sz="1700" b="1" dirty="0">
                <a:solidFill>
                  <a:srgbClr val="99CC66"/>
                </a:solidFill>
                <a:latin typeface="Arial" panose="020B0604020202020204" pitchFamily="34" charset="0"/>
              </a:rPr>
              <a:t>Обеспечить маршрутизацию заданий и печать по правилам. </a:t>
            </a:r>
            <a:r>
              <a:rPr lang="ru-RU" altLang="ru-RU" sz="1700" dirty="0">
                <a:solidFill>
                  <a:srgbClr val="333333"/>
                </a:solidFill>
                <a:latin typeface="Arial" panose="020B0604020202020204" pitchFamily="34" charset="0"/>
              </a:rPr>
              <a:t>Пользователь может получить свои задания на любом принтере, </a:t>
            </a:r>
            <a:r>
              <a:rPr lang="ru-RU" altLang="ru-RU" sz="1700" dirty="0" err="1">
                <a:solidFill>
                  <a:srgbClr val="333333"/>
                </a:solidFill>
                <a:latin typeface="Arial" panose="020B0604020202020204" pitchFamily="34" charset="0"/>
              </a:rPr>
              <a:t>подключенном</a:t>
            </a:r>
            <a:r>
              <a:rPr lang="ru-RU" altLang="ru-RU" sz="1700" dirty="0">
                <a:solidFill>
                  <a:srgbClr val="333333"/>
                </a:solidFill>
                <a:latin typeface="Arial" panose="020B0604020202020204" pitchFamily="34" charset="0"/>
              </a:rPr>
              <a:t> к системе. Тем самым снижается критичность для бизнес-процессов выхода из строя оборудования.   Печать по правилам позволяет создать оптимальную систему отвечающую самым требовательным запросам. </a:t>
            </a:r>
            <a:endParaRPr lang="en-GB" altLang="ru-RU" sz="1700" dirty="0">
              <a:solidFill>
                <a:srgbClr val="333333"/>
              </a:solidFill>
              <a:latin typeface="Futura Lt B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68313" y="1557340"/>
            <a:ext cx="54737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en-US" altLang="ru-RU" sz="17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 eaLnBrk="1" hangingPunct="1">
              <a:buFontTx/>
              <a:buNone/>
            </a:pPr>
            <a:endParaRPr lang="en-US" altLang="ru-RU" sz="17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 eaLnBrk="1" hangingPunct="1">
              <a:buFontTx/>
              <a:buNone/>
            </a:pPr>
            <a:r>
              <a:rPr lang="ru-RU" altLang="ru-RU" sz="1700" b="1" dirty="0">
                <a:solidFill>
                  <a:srgbClr val="99CC66"/>
                </a:solidFill>
                <a:latin typeface="Arial" panose="020B0604020202020204" pitchFamily="34" charset="0"/>
              </a:rPr>
              <a:t>Обеспечить контроль и безопасность печати и копирования. </a:t>
            </a:r>
            <a:r>
              <a:rPr lang="ru-RU" altLang="ru-RU" sz="1700" dirty="0">
                <a:solidFill>
                  <a:srgbClr val="333333"/>
                </a:solidFill>
                <a:latin typeface="Arial" panose="020B0604020202020204" pitchFamily="34" charset="0"/>
              </a:rPr>
              <a:t>Пользователь получает задания только после авторизации на печатающем устройстве, доступ к возможностям копира, факса и сканера получают только авторизовавшиеся пользователи.</a:t>
            </a:r>
          </a:p>
          <a:p>
            <a:pPr algn="just" eaLnBrk="1" hangingPunct="1">
              <a:buFontTx/>
              <a:buNone/>
            </a:pPr>
            <a:endParaRPr lang="ru-RU" altLang="ru-RU" sz="17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 eaLnBrk="1" hangingPunct="1">
              <a:buFontTx/>
              <a:buNone/>
            </a:pPr>
            <a:r>
              <a:rPr lang="ru-RU" altLang="ru-RU" sz="1700" b="1" dirty="0">
                <a:solidFill>
                  <a:srgbClr val="99CC66"/>
                </a:solidFill>
                <a:latin typeface="Arial" panose="020B0604020202020204" pitchFamily="34" charset="0"/>
              </a:rPr>
              <a:t>Осуществлять </a:t>
            </a:r>
            <a:r>
              <a:rPr lang="ru-RU" altLang="ru-RU" sz="1700" b="1" dirty="0" err="1">
                <a:solidFill>
                  <a:srgbClr val="99CC66"/>
                </a:solidFill>
                <a:latin typeface="Arial" panose="020B0604020202020204" pitchFamily="34" charset="0"/>
              </a:rPr>
              <a:t>учет</a:t>
            </a:r>
            <a:r>
              <a:rPr lang="ru-RU" altLang="ru-RU" sz="1700" b="1" dirty="0">
                <a:solidFill>
                  <a:srgbClr val="99CC66"/>
                </a:solidFill>
                <a:latin typeface="Arial" panose="020B0604020202020204" pitchFamily="34" charset="0"/>
              </a:rPr>
              <a:t> и квотирование. </a:t>
            </a:r>
            <a:r>
              <a:rPr lang="en-US" altLang="ru-RU" sz="1700" dirty="0">
                <a:solidFill>
                  <a:srgbClr val="333333"/>
                </a:solidFill>
                <a:latin typeface="Arial" panose="020B0604020202020204" pitchFamily="34" charset="0"/>
              </a:rPr>
              <a:t>FollowMe</a:t>
            </a:r>
            <a:r>
              <a:rPr lang="ru-RU" altLang="ru-RU" sz="1700" dirty="0">
                <a:solidFill>
                  <a:srgbClr val="333333"/>
                </a:solidFill>
                <a:latin typeface="Arial" panose="020B0604020202020204" pitchFamily="34" charset="0"/>
              </a:rPr>
              <a:t> позволяет получать подробные </a:t>
            </a:r>
            <a:r>
              <a:rPr lang="ru-RU" altLang="ru-RU" sz="1700" dirty="0" err="1">
                <a:solidFill>
                  <a:srgbClr val="333333"/>
                </a:solidFill>
                <a:latin typeface="Arial" panose="020B0604020202020204" pitchFamily="34" charset="0"/>
              </a:rPr>
              <a:t>отчеты</a:t>
            </a:r>
            <a:r>
              <a:rPr lang="ru-RU" altLang="ru-RU" sz="1700" dirty="0">
                <a:solidFill>
                  <a:srgbClr val="333333"/>
                </a:solidFill>
                <a:latin typeface="Arial" panose="020B0604020202020204" pitchFamily="34" charset="0"/>
              </a:rPr>
              <a:t> об отпечатанных и копированных заданиях и использовать лимиты и ограничения для различных пользователей или групп.</a:t>
            </a:r>
          </a:p>
          <a:p>
            <a:pPr algn="just" eaLnBrk="1" hangingPunct="1">
              <a:buFontTx/>
              <a:buNone/>
            </a:pPr>
            <a:endParaRPr lang="ru-RU" altLang="ru-RU" sz="1700" dirty="0">
              <a:solidFill>
                <a:srgbClr val="333333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Tx/>
              <a:buNone/>
            </a:pPr>
            <a:endParaRPr lang="en-GB" altLang="ru-RU" sz="1700" dirty="0">
              <a:solidFill>
                <a:srgbClr val="333333"/>
              </a:solidFill>
              <a:latin typeface="Futura Lt BT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468313" y="1052513"/>
            <a:ext cx="7777162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en-GB" altLang="ru-RU" sz="1800" dirty="0">
              <a:solidFill>
                <a:srgbClr val="333333"/>
              </a:solidFill>
              <a:latin typeface="Futura Lt BT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lang="en-GB" altLang="ru-RU" sz="1800" dirty="0">
              <a:solidFill>
                <a:srgbClr val="333333"/>
              </a:solidFill>
              <a:latin typeface="Futura Lt BT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GB" altLang="ru-RU" sz="1800" dirty="0">
                <a:solidFill>
                  <a:srgbClr val="333333"/>
                </a:solidFill>
                <a:latin typeface="Futura Lt BT" pitchFamily="34" charset="0"/>
                <a:cs typeface="Times New Roman" panose="02020603050405020304" pitchFamily="18" charset="0"/>
              </a:rPr>
              <a:t>FollowMe™</a:t>
            </a:r>
            <a:r>
              <a:rPr lang="ru-RU" altLang="ru-RU" sz="1800" dirty="0">
                <a:solidFill>
                  <a:srgbClr val="333333"/>
                </a:solidFill>
                <a:latin typeface="Futura Lt BT" pitchFamily="34" charset="0"/>
                <a:cs typeface="Times New Roman" panose="02020603050405020304" pitchFamily="18" charset="0"/>
              </a:rPr>
              <a:t> - </a:t>
            </a:r>
            <a:r>
              <a:rPr lang="ru-RU" altLang="ru-RU" sz="1800" dirty="0">
                <a:solidFill>
                  <a:srgbClr val="333333"/>
                </a:solidFill>
                <a:latin typeface="Arial" panose="020B0604020202020204" pitchFamily="34" charset="0"/>
              </a:rPr>
              <a:t>программно-аппаратное решение, позволяющее: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pPr eaLnBrk="1" hangingPunct="1"/>
            <a:r>
              <a:rPr lang="ru-RU" altLang="ru-RU" smtClean="0"/>
              <a:t>Возможности </a:t>
            </a:r>
            <a:r>
              <a:rPr lang="en-GB" altLang="ru-RU" smtClean="0"/>
              <a:t>FollowMe</a:t>
            </a:r>
            <a:r>
              <a:rPr lang="en-GB" altLang="ru-RU" baseline="30000" smtClean="0"/>
              <a:t>®</a:t>
            </a:r>
            <a:endParaRPr lang="en-GB" altLang="ru-RU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82850" y="4460875"/>
            <a:ext cx="1663699" cy="1633538"/>
            <a:chOff x="1620" y="2857"/>
            <a:chExt cx="1048" cy="10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1649" y="2857"/>
              <a:ext cx="1019" cy="1029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0" y="1718"/>
                </a:cxn>
                <a:cxn ang="0">
                  <a:pos x="1462" y="1718"/>
                </a:cxn>
                <a:cxn ang="0">
                  <a:pos x="1504" y="1142"/>
                </a:cxn>
                <a:cxn ang="0">
                  <a:pos x="1782" y="1036"/>
                </a:cxn>
                <a:cxn ang="0">
                  <a:pos x="1676" y="758"/>
                </a:cxn>
                <a:cxn ang="0">
                  <a:pos x="1504" y="758"/>
                </a:cxn>
                <a:cxn ang="0">
                  <a:pos x="1536" y="182"/>
                </a:cxn>
                <a:cxn ang="0">
                  <a:pos x="1536" y="182"/>
                </a:cxn>
                <a:cxn ang="0">
                  <a:pos x="1536" y="182"/>
                </a:cxn>
                <a:cxn ang="0">
                  <a:pos x="960" y="150"/>
                </a:cxn>
                <a:cxn ang="0">
                  <a:pos x="854" y="428"/>
                </a:cxn>
                <a:cxn ang="0">
                  <a:pos x="576" y="321"/>
                </a:cxn>
                <a:cxn ang="0">
                  <a:pos x="576" y="150"/>
                </a:cxn>
                <a:cxn ang="0">
                  <a:pos x="0" y="108"/>
                </a:cxn>
              </a:cxnLst>
              <a:rect l="0" t="0" r="r" b="b"/>
              <a:pathLst>
                <a:path w="1829" h="1718">
                  <a:moveTo>
                    <a:pt x="0" y="108"/>
                  </a:moveTo>
                  <a:lnTo>
                    <a:pt x="0" y="1718"/>
                  </a:lnTo>
                  <a:lnTo>
                    <a:pt x="1462" y="1718"/>
                  </a:lnTo>
                  <a:cubicBezTo>
                    <a:pt x="1355" y="1536"/>
                    <a:pt x="1371" y="1306"/>
                    <a:pt x="1504" y="1142"/>
                  </a:cubicBezTo>
                  <a:cubicBezTo>
                    <a:pt x="1611" y="1189"/>
                    <a:pt x="1735" y="1142"/>
                    <a:pt x="1782" y="1036"/>
                  </a:cubicBezTo>
                  <a:cubicBezTo>
                    <a:pt x="1829" y="930"/>
                    <a:pt x="1782" y="805"/>
                    <a:pt x="1676" y="758"/>
                  </a:cubicBezTo>
                  <a:cubicBezTo>
                    <a:pt x="1621" y="734"/>
                    <a:pt x="1559" y="734"/>
                    <a:pt x="1504" y="758"/>
                  </a:cubicBezTo>
                  <a:cubicBezTo>
                    <a:pt x="1438" y="569"/>
                    <a:pt x="1449" y="362"/>
                    <a:pt x="1536" y="182"/>
                  </a:cubicBezTo>
                  <a:lnTo>
                    <a:pt x="1536" y="182"/>
                  </a:lnTo>
                  <a:lnTo>
                    <a:pt x="1536" y="182"/>
                  </a:lnTo>
                  <a:cubicBezTo>
                    <a:pt x="1356" y="95"/>
                    <a:pt x="1149" y="84"/>
                    <a:pt x="960" y="150"/>
                  </a:cubicBezTo>
                  <a:cubicBezTo>
                    <a:pt x="1007" y="256"/>
                    <a:pt x="960" y="380"/>
                    <a:pt x="854" y="428"/>
                  </a:cubicBezTo>
                  <a:cubicBezTo>
                    <a:pt x="748" y="475"/>
                    <a:pt x="623" y="427"/>
                    <a:pt x="576" y="321"/>
                  </a:cubicBezTo>
                  <a:cubicBezTo>
                    <a:pt x="552" y="267"/>
                    <a:pt x="552" y="205"/>
                    <a:pt x="576" y="150"/>
                  </a:cubicBezTo>
                  <a:cubicBezTo>
                    <a:pt x="412" y="17"/>
                    <a:pt x="182" y="0"/>
                    <a:pt x="0" y="10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100000"/>
                </a:lnSpc>
                <a:spcBef>
                  <a:spcPct val="0"/>
                </a:spcBef>
                <a:defRPr/>
              </a:pPr>
              <a:endParaRPr lang="en-GB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3343" name="Text Box 6"/>
            <p:cNvSpPr txBox="1">
              <a:spLocks noChangeArrowheads="1"/>
            </p:cNvSpPr>
            <p:nvPr/>
          </p:nvSpPr>
          <p:spPr bwMode="auto">
            <a:xfrm>
              <a:off x="1620" y="3174"/>
              <a:ext cx="800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7114" tIns="68557" rIns="137114" bIns="68557">
              <a:spAutoFit/>
            </a:bodyPr>
            <a:lstStyle>
              <a:lvl1pPr eaLnBrk="0" hangingPunct="0">
                <a:buChar char="•"/>
                <a:defRPr sz="2600">
                  <a:solidFill>
                    <a:schemeClr val="tx1"/>
                  </a:solidFill>
                  <a:latin typeface="Futura Bk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Futura Bk" pitchFamily="34" charset="0"/>
                </a:defRPr>
              </a:lvl2pPr>
              <a:lvl3pPr marL="1143000" indent="-228600" eaLnBrk="0" hangingPunct="0">
                <a:buChar char="•"/>
                <a:defRPr sz="2200">
                  <a:solidFill>
                    <a:schemeClr val="tx1"/>
                  </a:solidFill>
                  <a:latin typeface="Futura Bk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Futura Bk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u-RU" altLang="ru-RU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Печать по правилам</a:t>
              </a:r>
              <a:endParaRPr lang="en-US" altLang="ru-RU" sz="1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6350" y="4478340"/>
            <a:ext cx="1778000" cy="1616075"/>
            <a:chOff x="2404" y="2869"/>
            <a:chExt cx="1120" cy="1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2404" y="2869"/>
              <a:ext cx="1120" cy="1018"/>
            </a:xfrm>
            <a:custGeom>
              <a:avLst/>
              <a:gdLst/>
              <a:ahLst/>
              <a:cxnLst>
                <a:cxn ang="0">
                  <a:pos x="1718" y="156"/>
                </a:cxn>
                <a:cxn ang="0">
                  <a:pos x="1214" y="155"/>
                </a:cxn>
                <a:cxn ang="0">
                  <a:pos x="1108" y="432"/>
                </a:cxn>
                <a:cxn ang="0">
                  <a:pos x="830" y="326"/>
                </a:cxn>
                <a:cxn ang="0">
                  <a:pos x="830" y="155"/>
                </a:cxn>
                <a:cxn ang="0">
                  <a:pos x="180" y="167"/>
                </a:cxn>
                <a:cxn ang="0">
                  <a:pos x="150" y="739"/>
                </a:cxn>
                <a:cxn ang="0">
                  <a:pos x="428" y="845"/>
                </a:cxn>
                <a:cxn ang="0">
                  <a:pos x="321" y="1123"/>
                </a:cxn>
                <a:cxn ang="0">
                  <a:pos x="150" y="1123"/>
                </a:cxn>
                <a:cxn ang="0">
                  <a:pos x="108" y="1699"/>
                </a:cxn>
                <a:cxn ang="0">
                  <a:pos x="108" y="1699"/>
                </a:cxn>
                <a:cxn ang="0">
                  <a:pos x="1644" y="1699"/>
                </a:cxn>
                <a:cxn ang="0">
                  <a:pos x="1686" y="1123"/>
                </a:cxn>
                <a:cxn ang="0">
                  <a:pos x="1964" y="1016"/>
                </a:cxn>
                <a:cxn ang="0">
                  <a:pos x="1857" y="739"/>
                </a:cxn>
                <a:cxn ang="0">
                  <a:pos x="1686" y="739"/>
                </a:cxn>
                <a:cxn ang="0">
                  <a:pos x="1718" y="163"/>
                </a:cxn>
                <a:cxn ang="0">
                  <a:pos x="1718" y="163"/>
                </a:cxn>
                <a:cxn ang="0">
                  <a:pos x="1718" y="156"/>
                </a:cxn>
              </a:cxnLst>
              <a:rect l="0" t="0" r="r" b="b"/>
              <a:pathLst>
                <a:path w="2011" h="1699">
                  <a:moveTo>
                    <a:pt x="1718" y="156"/>
                  </a:moveTo>
                  <a:cubicBezTo>
                    <a:pt x="1555" y="98"/>
                    <a:pt x="1377" y="97"/>
                    <a:pt x="1214" y="155"/>
                  </a:cubicBezTo>
                  <a:cubicBezTo>
                    <a:pt x="1261" y="261"/>
                    <a:pt x="1214" y="385"/>
                    <a:pt x="1108" y="432"/>
                  </a:cubicBezTo>
                  <a:cubicBezTo>
                    <a:pt x="1002" y="480"/>
                    <a:pt x="877" y="432"/>
                    <a:pt x="830" y="326"/>
                  </a:cubicBezTo>
                  <a:cubicBezTo>
                    <a:pt x="806" y="272"/>
                    <a:pt x="806" y="209"/>
                    <a:pt x="830" y="155"/>
                  </a:cubicBezTo>
                  <a:cubicBezTo>
                    <a:pt x="639" y="0"/>
                    <a:pt x="365" y="5"/>
                    <a:pt x="180" y="167"/>
                  </a:cubicBezTo>
                  <a:cubicBezTo>
                    <a:pt x="95" y="346"/>
                    <a:pt x="84" y="552"/>
                    <a:pt x="150" y="739"/>
                  </a:cubicBezTo>
                  <a:cubicBezTo>
                    <a:pt x="256" y="691"/>
                    <a:pt x="380" y="739"/>
                    <a:pt x="428" y="845"/>
                  </a:cubicBezTo>
                  <a:cubicBezTo>
                    <a:pt x="475" y="951"/>
                    <a:pt x="427" y="1075"/>
                    <a:pt x="321" y="1123"/>
                  </a:cubicBezTo>
                  <a:cubicBezTo>
                    <a:pt x="267" y="1147"/>
                    <a:pt x="204" y="1147"/>
                    <a:pt x="150" y="1123"/>
                  </a:cubicBezTo>
                  <a:cubicBezTo>
                    <a:pt x="17" y="1287"/>
                    <a:pt x="0" y="1517"/>
                    <a:pt x="108" y="1699"/>
                  </a:cubicBezTo>
                  <a:lnTo>
                    <a:pt x="108" y="1699"/>
                  </a:lnTo>
                  <a:lnTo>
                    <a:pt x="1644" y="1699"/>
                  </a:lnTo>
                  <a:cubicBezTo>
                    <a:pt x="1536" y="1517"/>
                    <a:pt x="1553" y="1287"/>
                    <a:pt x="1686" y="1123"/>
                  </a:cubicBezTo>
                  <a:cubicBezTo>
                    <a:pt x="1792" y="1170"/>
                    <a:pt x="1917" y="1122"/>
                    <a:pt x="1964" y="1016"/>
                  </a:cubicBezTo>
                  <a:cubicBezTo>
                    <a:pt x="2011" y="910"/>
                    <a:pt x="1964" y="786"/>
                    <a:pt x="1857" y="739"/>
                  </a:cubicBezTo>
                  <a:cubicBezTo>
                    <a:pt x="1803" y="714"/>
                    <a:pt x="1741" y="714"/>
                    <a:pt x="1686" y="739"/>
                  </a:cubicBezTo>
                  <a:cubicBezTo>
                    <a:pt x="1620" y="550"/>
                    <a:pt x="1631" y="343"/>
                    <a:pt x="1718" y="163"/>
                  </a:cubicBezTo>
                  <a:lnTo>
                    <a:pt x="1718" y="163"/>
                  </a:lnTo>
                  <a:lnTo>
                    <a:pt x="1718" y="156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100000"/>
                </a:lnSpc>
                <a:spcBef>
                  <a:spcPct val="0"/>
                </a:spcBef>
                <a:defRPr/>
              </a:pPr>
              <a:endParaRPr lang="en-GB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3341" name="Text Box 9"/>
            <p:cNvSpPr txBox="1">
              <a:spLocks noChangeArrowheads="1"/>
            </p:cNvSpPr>
            <p:nvPr/>
          </p:nvSpPr>
          <p:spPr bwMode="auto">
            <a:xfrm>
              <a:off x="2570" y="3205"/>
              <a:ext cx="799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7114" tIns="68557" rIns="137114" bIns="68557">
              <a:spAutoFit/>
            </a:bodyPr>
            <a:lstStyle>
              <a:lvl1pPr eaLnBrk="0" hangingPunct="0">
                <a:buChar char="•"/>
                <a:defRPr sz="2600">
                  <a:solidFill>
                    <a:schemeClr val="tx1"/>
                  </a:solidFill>
                  <a:latin typeface="Futura Bk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Futura Bk" pitchFamily="34" charset="0"/>
                </a:defRPr>
              </a:lvl2pPr>
              <a:lvl3pPr marL="1143000" indent="-228600" eaLnBrk="0" hangingPunct="0">
                <a:buChar char="•"/>
                <a:defRPr sz="2200">
                  <a:solidFill>
                    <a:schemeClr val="tx1"/>
                  </a:solidFill>
                  <a:latin typeface="Futura Bk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Futura Bk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ru-RU" sz="1600" dirty="0">
                  <a:latin typeface="Arial Narrow" panose="020B0606020202030204" pitchFamily="34" charset="0"/>
                </a:rPr>
                <a:t>SQL Server / Oracle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49863" y="4352925"/>
            <a:ext cx="1554162" cy="1741488"/>
            <a:chOff x="3260" y="2790"/>
            <a:chExt cx="979" cy="10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3260" y="2790"/>
              <a:ext cx="956" cy="1097"/>
            </a:xfrm>
            <a:custGeom>
              <a:avLst/>
              <a:gdLst/>
              <a:ahLst/>
              <a:cxnLst>
                <a:cxn ang="0">
                  <a:pos x="108" y="1829"/>
                </a:cxn>
                <a:cxn ang="0">
                  <a:pos x="1718" y="1829"/>
                </a:cxn>
                <a:cxn ang="0">
                  <a:pos x="1718" y="367"/>
                </a:cxn>
                <a:cxn ang="0">
                  <a:pos x="1142" y="325"/>
                </a:cxn>
                <a:cxn ang="0">
                  <a:pos x="1036" y="47"/>
                </a:cxn>
                <a:cxn ang="0">
                  <a:pos x="758" y="153"/>
                </a:cxn>
                <a:cxn ang="0">
                  <a:pos x="758" y="325"/>
                </a:cxn>
                <a:cxn ang="0">
                  <a:pos x="182" y="293"/>
                </a:cxn>
                <a:cxn ang="0">
                  <a:pos x="182" y="293"/>
                </a:cxn>
                <a:cxn ang="0">
                  <a:pos x="182" y="293"/>
                </a:cxn>
                <a:cxn ang="0">
                  <a:pos x="150" y="869"/>
                </a:cxn>
                <a:cxn ang="0">
                  <a:pos x="428" y="975"/>
                </a:cxn>
                <a:cxn ang="0">
                  <a:pos x="321" y="1253"/>
                </a:cxn>
                <a:cxn ang="0">
                  <a:pos x="150" y="1253"/>
                </a:cxn>
                <a:cxn ang="0">
                  <a:pos x="108" y="1829"/>
                </a:cxn>
              </a:cxnLst>
              <a:rect l="0" t="0" r="r" b="b"/>
              <a:pathLst>
                <a:path w="1718" h="1829">
                  <a:moveTo>
                    <a:pt x="108" y="1829"/>
                  </a:moveTo>
                  <a:lnTo>
                    <a:pt x="1718" y="1829"/>
                  </a:lnTo>
                  <a:lnTo>
                    <a:pt x="1718" y="367"/>
                  </a:lnTo>
                  <a:cubicBezTo>
                    <a:pt x="1536" y="474"/>
                    <a:pt x="1306" y="458"/>
                    <a:pt x="1142" y="325"/>
                  </a:cubicBezTo>
                  <a:cubicBezTo>
                    <a:pt x="1189" y="218"/>
                    <a:pt x="1142" y="94"/>
                    <a:pt x="1036" y="47"/>
                  </a:cubicBezTo>
                  <a:cubicBezTo>
                    <a:pt x="930" y="0"/>
                    <a:pt x="805" y="47"/>
                    <a:pt x="758" y="153"/>
                  </a:cubicBezTo>
                  <a:cubicBezTo>
                    <a:pt x="734" y="208"/>
                    <a:pt x="734" y="270"/>
                    <a:pt x="758" y="325"/>
                  </a:cubicBezTo>
                  <a:cubicBezTo>
                    <a:pt x="569" y="391"/>
                    <a:pt x="362" y="380"/>
                    <a:pt x="182" y="293"/>
                  </a:cubicBezTo>
                  <a:lnTo>
                    <a:pt x="182" y="293"/>
                  </a:lnTo>
                  <a:lnTo>
                    <a:pt x="182" y="293"/>
                  </a:lnTo>
                  <a:cubicBezTo>
                    <a:pt x="95" y="473"/>
                    <a:pt x="84" y="680"/>
                    <a:pt x="150" y="869"/>
                  </a:cubicBezTo>
                  <a:cubicBezTo>
                    <a:pt x="256" y="822"/>
                    <a:pt x="380" y="869"/>
                    <a:pt x="428" y="975"/>
                  </a:cubicBezTo>
                  <a:cubicBezTo>
                    <a:pt x="475" y="1081"/>
                    <a:pt x="427" y="1206"/>
                    <a:pt x="321" y="1253"/>
                  </a:cubicBezTo>
                  <a:cubicBezTo>
                    <a:pt x="267" y="1277"/>
                    <a:pt x="205" y="1277"/>
                    <a:pt x="150" y="1253"/>
                  </a:cubicBezTo>
                  <a:cubicBezTo>
                    <a:pt x="17" y="1417"/>
                    <a:pt x="0" y="1647"/>
                    <a:pt x="108" y="1829"/>
                  </a:cubicBez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100000"/>
                </a:lnSpc>
                <a:spcBef>
                  <a:spcPct val="0"/>
                </a:spcBef>
                <a:defRPr/>
              </a:pPr>
              <a:endParaRPr lang="en-GB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3339" name="Text Box 12"/>
            <p:cNvSpPr txBox="1">
              <a:spLocks noChangeArrowheads="1"/>
            </p:cNvSpPr>
            <p:nvPr/>
          </p:nvSpPr>
          <p:spPr bwMode="auto">
            <a:xfrm>
              <a:off x="3439" y="3127"/>
              <a:ext cx="800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7114" tIns="68557" rIns="137114" bIns="68557">
              <a:spAutoFit/>
            </a:bodyPr>
            <a:lstStyle>
              <a:lvl1pPr eaLnBrk="0" hangingPunct="0">
                <a:buChar char="•"/>
                <a:defRPr sz="2600">
                  <a:solidFill>
                    <a:schemeClr val="tx1"/>
                  </a:solidFill>
                  <a:latin typeface="Futura Bk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Futura Bk" pitchFamily="34" charset="0"/>
                </a:defRPr>
              </a:lvl2pPr>
              <a:lvl3pPr marL="1143000" indent="-228600" eaLnBrk="0" hangingPunct="0">
                <a:buChar char="•"/>
                <a:defRPr sz="2200">
                  <a:solidFill>
                    <a:schemeClr val="tx1"/>
                  </a:solidFill>
                  <a:latin typeface="Futura Bk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Futura Bk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ru-RU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Active</a:t>
              </a:r>
              <a:br>
                <a:rPr lang="en-US" altLang="ru-RU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en-US" altLang="ru-RU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Directory</a:t>
              </a:r>
              <a:br>
                <a:rPr lang="en-US" altLang="ru-RU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en-US" altLang="ru-RU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&amp; LDAP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278442" y="2825750"/>
            <a:ext cx="1511300" cy="1912938"/>
            <a:chOff x="3272" y="1870"/>
            <a:chExt cx="952" cy="1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3272" y="1870"/>
              <a:ext cx="946" cy="1205"/>
            </a:xfrm>
            <a:custGeom>
              <a:avLst/>
              <a:gdLst/>
              <a:ahLst/>
              <a:cxnLst>
                <a:cxn ang="0">
                  <a:pos x="156" y="293"/>
                </a:cxn>
                <a:cxn ang="0">
                  <a:pos x="155" y="797"/>
                </a:cxn>
                <a:cxn ang="0">
                  <a:pos x="432" y="903"/>
                </a:cxn>
                <a:cxn ang="0">
                  <a:pos x="326" y="1181"/>
                </a:cxn>
                <a:cxn ang="0">
                  <a:pos x="155" y="1181"/>
                </a:cxn>
                <a:cxn ang="0">
                  <a:pos x="167" y="1831"/>
                </a:cxn>
                <a:cxn ang="0">
                  <a:pos x="739" y="1861"/>
                </a:cxn>
                <a:cxn ang="0">
                  <a:pos x="845" y="1583"/>
                </a:cxn>
                <a:cxn ang="0">
                  <a:pos x="1123" y="1690"/>
                </a:cxn>
                <a:cxn ang="0">
                  <a:pos x="1123" y="1861"/>
                </a:cxn>
                <a:cxn ang="0">
                  <a:pos x="1699" y="1903"/>
                </a:cxn>
                <a:cxn ang="0">
                  <a:pos x="1699" y="1903"/>
                </a:cxn>
                <a:cxn ang="0">
                  <a:pos x="1699" y="367"/>
                </a:cxn>
                <a:cxn ang="0">
                  <a:pos x="1123" y="325"/>
                </a:cxn>
                <a:cxn ang="0">
                  <a:pos x="1016" y="47"/>
                </a:cxn>
                <a:cxn ang="0">
                  <a:pos x="739" y="154"/>
                </a:cxn>
                <a:cxn ang="0">
                  <a:pos x="739" y="325"/>
                </a:cxn>
                <a:cxn ang="0">
                  <a:pos x="163" y="293"/>
                </a:cxn>
                <a:cxn ang="0">
                  <a:pos x="163" y="293"/>
                </a:cxn>
                <a:cxn ang="0">
                  <a:pos x="156" y="293"/>
                </a:cxn>
              </a:cxnLst>
              <a:rect l="0" t="0" r="r" b="b"/>
              <a:pathLst>
                <a:path w="1699" h="2011">
                  <a:moveTo>
                    <a:pt x="156" y="293"/>
                  </a:moveTo>
                  <a:cubicBezTo>
                    <a:pt x="98" y="456"/>
                    <a:pt x="97" y="634"/>
                    <a:pt x="155" y="797"/>
                  </a:cubicBezTo>
                  <a:cubicBezTo>
                    <a:pt x="261" y="750"/>
                    <a:pt x="385" y="797"/>
                    <a:pt x="432" y="903"/>
                  </a:cubicBezTo>
                  <a:cubicBezTo>
                    <a:pt x="480" y="1009"/>
                    <a:pt x="432" y="1134"/>
                    <a:pt x="326" y="1181"/>
                  </a:cubicBezTo>
                  <a:cubicBezTo>
                    <a:pt x="272" y="1205"/>
                    <a:pt x="209" y="1205"/>
                    <a:pt x="155" y="1181"/>
                  </a:cubicBezTo>
                  <a:cubicBezTo>
                    <a:pt x="0" y="1372"/>
                    <a:pt x="5" y="1646"/>
                    <a:pt x="167" y="1831"/>
                  </a:cubicBezTo>
                  <a:cubicBezTo>
                    <a:pt x="346" y="1916"/>
                    <a:pt x="552" y="1927"/>
                    <a:pt x="739" y="1861"/>
                  </a:cubicBezTo>
                  <a:cubicBezTo>
                    <a:pt x="691" y="1755"/>
                    <a:pt x="739" y="1631"/>
                    <a:pt x="845" y="1583"/>
                  </a:cubicBezTo>
                  <a:cubicBezTo>
                    <a:pt x="951" y="1536"/>
                    <a:pt x="1075" y="1584"/>
                    <a:pt x="1123" y="1690"/>
                  </a:cubicBezTo>
                  <a:cubicBezTo>
                    <a:pt x="1147" y="1744"/>
                    <a:pt x="1147" y="1807"/>
                    <a:pt x="1123" y="1861"/>
                  </a:cubicBezTo>
                  <a:cubicBezTo>
                    <a:pt x="1287" y="1994"/>
                    <a:pt x="1517" y="2011"/>
                    <a:pt x="1699" y="1903"/>
                  </a:cubicBezTo>
                  <a:lnTo>
                    <a:pt x="1699" y="1903"/>
                  </a:lnTo>
                  <a:lnTo>
                    <a:pt x="1699" y="367"/>
                  </a:lnTo>
                  <a:cubicBezTo>
                    <a:pt x="1517" y="475"/>
                    <a:pt x="1287" y="458"/>
                    <a:pt x="1123" y="325"/>
                  </a:cubicBezTo>
                  <a:cubicBezTo>
                    <a:pt x="1170" y="219"/>
                    <a:pt x="1122" y="94"/>
                    <a:pt x="1016" y="47"/>
                  </a:cubicBezTo>
                  <a:cubicBezTo>
                    <a:pt x="910" y="0"/>
                    <a:pt x="786" y="47"/>
                    <a:pt x="739" y="154"/>
                  </a:cubicBezTo>
                  <a:cubicBezTo>
                    <a:pt x="714" y="208"/>
                    <a:pt x="714" y="270"/>
                    <a:pt x="739" y="325"/>
                  </a:cubicBezTo>
                  <a:cubicBezTo>
                    <a:pt x="550" y="391"/>
                    <a:pt x="343" y="380"/>
                    <a:pt x="163" y="293"/>
                  </a:cubicBezTo>
                  <a:lnTo>
                    <a:pt x="163" y="293"/>
                  </a:lnTo>
                  <a:lnTo>
                    <a:pt x="156" y="293"/>
                  </a:lnTo>
                  <a:close/>
                </a:path>
              </a:pathLst>
            </a:custGeom>
            <a:solidFill>
              <a:srgbClr val="6F707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100000"/>
                </a:lnSpc>
                <a:spcBef>
                  <a:spcPct val="0"/>
                </a:spcBef>
                <a:defRPr/>
              </a:pPr>
              <a:endParaRPr lang="en-GB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3337" name="Text Box 15"/>
            <p:cNvSpPr txBox="1">
              <a:spLocks noChangeArrowheads="1"/>
            </p:cNvSpPr>
            <p:nvPr/>
          </p:nvSpPr>
          <p:spPr bwMode="auto">
            <a:xfrm>
              <a:off x="3424" y="2264"/>
              <a:ext cx="800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7114" tIns="68557" rIns="137114" bIns="68557">
              <a:spAutoFit/>
            </a:bodyPr>
            <a:lstStyle>
              <a:lvl1pPr eaLnBrk="0" hangingPunct="0">
                <a:buChar char="•"/>
                <a:defRPr sz="2600">
                  <a:solidFill>
                    <a:schemeClr val="tx1"/>
                  </a:solidFill>
                  <a:latin typeface="Futura Bk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Futura Bk" pitchFamily="34" charset="0"/>
                </a:defRPr>
              </a:lvl2pPr>
              <a:lvl3pPr marL="1143000" indent="-228600" eaLnBrk="0" hangingPunct="0">
                <a:buChar char="•"/>
                <a:defRPr sz="2200">
                  <a:solidFill>
                    <a:schemeClr val="tx1"/>
                  </a:solidFill>
                  <a:latin typeface="Futura Bk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Futura Bk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u-RU" altLang="ru-RU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Поддержка различных ОС</a:t>
              </a:r>
              <a:endParaRPr lang="en-US" altLang="ru-RU" sz="1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148263" y="1557340"/>
            <a:ext cx="1617662" cy="1633537"/>
            <a:chOff x="3199" y="1125"/>
            <a:chExt cx="1019" cy="10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3199" y="1125"/>
              <a:ext cx="1019" cy="1029"/>
            </a:xfrm>
            <a:custGeom>
              <a:avLst/>
              <a:gdLst/>
              <a:ahLst/>
              <a:cxnLst>
                <a:cxn ang="0">
                  <a:pos x="1829" y="1610"/>
                </a:cxn>
                <a:cxn ang="0">
                  <a:pos x="1829" y="0"/>
                </a:cxn>
                <a:cxn ang="0">
                  <a:pos x="367" y="0"/>
                </a:cxn>
                <a:cxn ang="0">
                  <a:pos x="325" y="576"/>
                </a:cxn>
                <a:cxn ang="0">
                  <a:pos x="47" y="682"/>
                </a:cxn>
                <a:cxn ang="0">
                  <a:pos x="153" y="960"/>
                </a:cxn>
                <a:cxn ang="0">
                  <a:pos x="325" y="960"/>
                </a:cxn>
                <a:cxn ang="0">
                  <a:pos x="293" y="1536"/>
                </a:cxn>
                <a:cxn ang="0">
                  <a:pos x="293" y="1536"/>
                </a:cxn>
                <a:cxn ang="0">
                  <a:pos x="293" y="1536"/>
                </a:cxn>
                <a:cxn ang="0">
                  <a:pos x="869" y="1568"/>
                </a:cxn>
                <a:cxn ang="0">
                  <a:pos x="975" y="1290"/>
                </a:cxn>
                <a:cxn ang="0">
                  <a:pos x="1253" y="1397"/>
                </a:cxn>
                <a:cxn ang="0">
                  <a:pos x="1253" y="1568"/>
                </a:cxn>
                <a:cxn ang="0">
                  <a:pos x="1829" y="1610"/>
                </a:cxn>
              </a:cxnLst>
              <a:rect l="0" t="0" r="r" b="b"/>
              <a:pathLst>
                <a:path w="1829" h="1718">
                  <a:moveTo>
                    <a:pt x="1829" y="1610"/>
                  </a:moveTo>
                  <a:lnTo>
                    <a:pt x="1829" y="0"/>
                  </a:lnTo>
                  <a:lnTo>
                    <a:pt x="367" y="0"/>
                  </a:lnTo>
                  <a:cubicBezTo>
                    <a:pt x="474" y="182"/>
                    <a:pt x="458" y="412"/>
                    <a:pt x="325" y="576"/>
                  </a:cubicBezTo>
                  <a:cubicBezTo>
                    <a:pt x="218" y="529"/>
                    <a:pt x="94" y="576"/>
                    <a:pt x="47" y="682"/>
                  </a:cubicBezTo>
                  <a:cubicBezTo>
                    <a:pt x="0" y="788"/>
                    <a:pt x="47" y="913"/>
                    <a:pt x="153" y="960"/>
                  </a:cubicBezTo>
                  <a:cubicBezTo>
                    <a:pt x="208" y="984"/>
                    <a:pt x="270" y="984"/>
                    <a:pt x="325" y="960"/>
                  </a:cubicBezTo>
                  <a:cubicBezTo>
                    <a:pt x="391" y="1149"/>
                    <a:pt x="380" y="1356"/>
                    <a:pt x="293" y="1536"/>
                  </a:cubicBezTo>
                  <a:lnTo>
                    <a:pt x="293" y="1536"/>
                  </a:lnTo>
                  <a:lnTo>
                    <a:pt x="293" y="1536"/>
                  </a:lnTo>
                  <a:cubicBezTo>
                    <a:pt x="473" y="1623"/>
                    <a:pt x="680" y="1634"/>
                    <a:pt x="869" y="1568"/>
                  </a:cubicBezTo>
                  <a:cubicBezTo>
                    <a:pt x="822" y="1462"/>
                    <a:pt x="869" y="1338"/>
                    <a:pt x="975" y="1290"/>
                  </a:cubicBezTo>
                  <a:cubicBezTo>
                    <a:pt x="1081" y="1243"/>
                    <a:pt x="1206" y="1291"/>
                    <a:pt x="1253" y="1397"/>
                  </a:cubicBezTo>
                  <a:cubicBezTo>
                    <a:pt x="1277" y="1451"/>
                    <a:pt x="1277" y="1513"/>
                    <a:pt x="1253" y="1568"/>
                  </a:cubicBezTo>
                  <a:cubicBezTo>
                    <a:pt x="1417" y="1701"/>
                    <a:pt x="1647" y="1718"/>
                    <a:pt x="1829" y="1610"/>
                  </a:cubicBezTo>
                  <a:close/>
                </a:path>
              </a:pathLst>
            </a:custGeom>
            <a:solidFill>
              <a:srgbClr val="FF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100000"/>
                </a:lnSpc>
                <a:spcBef>
                  <a:spcPct val="0"/>
                </a:spcBef>
                <a:defRPr/>
              </a:pPr>
              <a:endParaRPr lang="en-GB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3335" name="Text Box 18"/>
            <p:cNvSpPr txBox="1">
              <a:spLocks noChangeArrowheads="1"/>
            </p:cNvSpPr>
            <p:nvPr/>
          </p:nvSpPr>
          <p:spPr bwMode="auto">
            <a:xfrm>
              <a:off x="3412" y="1275"/>
              <a:ext cx="800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7114" tIns="68557" rIns="137114" bIns="68557">
              <a:spAutoFit/>
            </a:bodyPr>
            <a:lstStyle>
              <a:lvl1pPr eaLnBrk="0" hangingPunct="0">
                <a:buChar char="•"/>
                <a:defRPr sz="2600">
                  <a:solidFill>
                    <a:schemeClr val="tx1"/>
                  </a:solidFill>
                  <a:latin typeface="Futura Bk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Futura Bk" pitchFamily="34" charset="0"/>
                </a:defRPr>
              </a:lvl2pPr>
              <a:lvl3pPr marL="1143000" indent="-228600" eaLnBrk="0" hangingPunct="0">
                <a:buChar char="•"/>
                <a:defRPr sz="2200">
                  <a:solidFill>
                    <a:schemeClr val="tx1"/>
                  </a:solidFill>
                  <a:latin typeface="Futura Bk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Futura Bk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u-RU" altLang="ru-RU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Различные типы авторизации</a:t>
              </a:r>
              <a:endParaRPr lang="en-US" altLang="ru-RU" sz="1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708400" y="1557340"/>
            <a:ext cx="1778000" cy="1614487"/>
            <a:chOff x="2342" y="1125"/>
            <a:chExt cx="1120" cy="10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2342" y="1125"/>
              <a:ext cx="1120" cy="1017"/>
            </a:xfrm>
            <a:custGeom>
              <a:avLst/>
              <a:gdLst/>
              <a:ahLst/>
              <a:cxnLst>
                <a:cxn ang="0">
                  <a:pos x="293" y="1543"/>
                </a:cxn>
                <a:cxn ang="0">
                  <a:pos x="797" y="1544"/>
                </a:cxn>
                <a:cxn ang="0">
                  <a:pos x="903" y="1267"/>
                </a:cxn>
                <a:cxn ang="0">
                  <a:pos x="1181" y="1373"/>
                </a:cxn>
                <a:cxn ang="0">
                  <a:pos x="1181" y="1544"/>
                </a:cxn>
                <a:cxn ang="0">
                  <a:pos x="1831" y="1532"/>
                </a:cxn>
                <a:cxn ang="0">
                  <a:pos x="1861" y="960"/>
                </a:cxn>
                <a:cxn ang="0">
                  <a:pos x="1583" y="854"/>
                </a:cxn>
                <a:cxn ang="0">
                  <a:pos x="1690" y="576"/>
                </a:cxn>
                <a:cxn ang="0">
                  <a:pos x="1861" y="576"/>
                </a:cxn>
                <a:cxn ang="0">
                  <a:pos x="1903" y="0"/>
                </a:cxn>
                <a:cxn ang="0">
                  <a:pos x="1903" y="0"/>
                </a:cxn>
                <a:cxn ang="0">
                  <a:pos x="367" y="0"/>
                </a:cxn>
                <a:cxn ang="0">
                  <a:pos x="325" y="576"/>
                </a:cxn>
                <a:cxn ang="0">
                  <a:pos x="47" y="683"/>
                </a:cxn>
                <a:cxn ang="0">
                  <a:pos x="154" y="960"/>
                </a:cxn>
                <a:cxn ang="0">
                  <a:pos x="325" y="960"/>
                </a:cxn>
                <a:cxn ang="0">
                  <a:pos x="293" y="1536"/>
                </a:cxn>
                <a:cxn ang="0">
                  <a:pos x="293" y="1536"/>
                </a:cxn>
                <a:cxn ang="0">
                  <a:pos x="293" y="1543"/>
                </a:cxn>
              </a:cxnLst>
              <a:rect l="0" t="0" r="r" b="b"/>
              <a:pathLst>
                <a:path w="2011" h="1699">
                  <a:moveTo>
                    <a:pt x="293" y="1543"/>
                  </a:moveTo>
                  <a:cubicBezTo>
                    <a:pt x="456" y="1601"/>
                    <a:pt x="634" y="1602"/>
                    <a:pt x="797" y="1544"/>
                  </a:cubicBezTo>
                  <a:cubicBezTo>
                    <a:pt x="750" y="1438"/>
                    <a:pt x="797" y="1314"/>
                    <a:pt x="903" y="1267"/>
                  </a:cubicBezTo>
                  <a:cubicBezTo>
                    <a:pt x="1009" y="1219"/>
                    <a:pt x="1134" y="1267"/>
                    <a:pt x="1181" y="1373"/>
                  </a:cubicBezTo>
                  <a:cubicBezTo>
                    <a:pt x="1205" y="1427"/>
                    <a:pt x="1205" y="1490"/>
                    <a:pt x="1181" y="1544"/>
                  </a:cubicBezTo>
                  <a:cubicBezTo>
                    <a:pt x="1372" y="1699"/>
                    <a:pt x="1646" y="1694"/>
                    <a:pt x="1831" y="1532"/>
                  </a:cubicBezTo>
                  <a:cubicBezTo>
                    <a:pt x="1916" y="1353"/>
                    <a:pt x="1927" y="1147"/>
                    <a:pt x="1861" y="960"/>
                  </a:cubicBezTo>
                  <a:cubicBezTo>
                    <a:pt x="1755" y="1008"/>
                    <a:pt x="1631" y="960"/>
                    <a:pt x="1583" y="854"/>
                  </a:cubicBezTo>
                  <a:cubicBezTo>
                    <a:pt x="1536" y="748"/>
                    <a:pt x="1584" y="624"/>
                    <a:pt x="1690" y="576"/>
                  </a:cubicBezTo>
                  <a:cubicBezTo>
                    <a:pt x="1744" y="552"/>
                    <a:pt x="1807" y="552"/>
                    <a:pt x="1861" y="576"/>
                  </a:cubicBezTo>
                  <a:cubicBezTo>
                    <a:pt x="1994" y="412"/>
                    <a:pt x="2011" y="182"/>
                    <a:pt x="1903" y="0"/>
                  </a:cubicBezTo>
                  <a:lnTo>
                    <a:pt x="1903" y="0"/>
                  </a:lnTo>
                  <a:lnTo>
                    <a:pt x="367" y="0"/>
                  </a:lnTo>
                  <a:cubicBezTo>
                    <a:pt x="475" y="182"/>
                    <a:pt x="458" y="412"/>
                    <a:pt x="325" y="576"/>
                  </a:cubicBezTo>
                  <a:cubicBezTo>
                    <a:pt x="219" y="529"/>
                    <a:pt x="94" y="577"/>
                    <a:pt x="47" y="683"/>
                  </a:cubicBezTo>
                  <a:cubicBezTo>
                    <a:pt x="0" y="789"/>
                    <a:pt x="47" y="913"/>
                    <a:pt x="154" y="960"/>
                  </a:cubicBezTo>
                  <a:cubicBezTo>
                    <a:pt x="208" y="985"/>
                    <a:pt x="270" y="985"/>
                    <a:pt x="325" y="960"/>
                  </a:cubicBezTo>
                  <a:cubicBezTo>
                    <a:pt x="391" y="1149"/>
                    <a:pt x="380" y="1356"/>
                    <a:pt x="293" y="1536"/>
                  </a:cubicBezTo>
                  <a:lnTo>
                    <a:pt x="293" y="1536"/>
                  </a:lnTo>
                  <a:lnTo>
                    <a:pt x="293" y="1543"/>
                  </a:lnTo>
                  <a:close/>
                </a:path>
              </a:pathLst>
            </a:custGeom>
            <a:solidFill>
              <a:srgbClr val="C0C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100000"/>
                </a:lnSpc>
                <a:spcBef>
                  <a:spcPct val="0"/>
                </a:spcBef>
                <a:defRPr/>
              </a:pPr>
              <a:endParaRPr lang="en-GB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2360" y="1284"/>
              <a:ext cx="1046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7114" tIns="68557" rIns="137114" bIns="68557">
              <a:spAutoFit/>
            </a:bodyPr>
            <a:lstStyle>
              <a:lvl1pPr eaLnBrk="0" hangingPunct="0">
                <a:buChar char="•"/>
                <a:defRPr sz="2600">
                  <a:solidFill>
                    <a:schemeClr val="tx1"/>
                  </a:solidFill>
                  <a:latin typeface="Futura Bk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Futura Bk" pitchFamily="34" charset="0"/>
                </a:defRPr>
              </a:lvl2pPr>
              <a:lvl3pPr marL="1143000" indent="-228600" eaLnBrk="0" hangingPunct="0">
                <a:buChar char="•"/>
                <a:defRPr sz="2200">
                  <a:solidFill>
                    <a:schemeClr val="tx1"/>
                  </a:solidFill>
                  <a:latin typeface="Futura Bk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Futura Bk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u-RU" altLang="ru-RU" sz="1600" spc="-1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Поддержка устройств всех производителей</a:t>
              </a:r>
              <a:endParaRPr lang="en-US" altLang="ru-RU" sz="1600" spc="-1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484440" y="1557340"/>
            <a:ext cx="1571625" cy="1741487"/>
            <a:chOff x="1615" y="1125"/>
            <a:chExt cx="990" cy="10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1650" y="1125"/>
              <a:ext cx="955" cy="1097"/>
            </a:xfrm>
            <a:custGeom>
              <a:avLst/>
              <a:gdLst/>
              <a:ahLst/>
              <a:cxnLst>
                <a:cxn ang="0">
                  <a:pos x="1610" y="0"/>
                </a:cxn>
                <a:cxn ang="0">
                  <a:pos x="0" y="0"/>
                </a:cxn>
                <a:cxn ang="0">
                  <a:pos x="0" y="1462"/>
                </a:cxn>
                <a:cxn ang="0">
                  <a:pos x="576" y="1504"/>
                </a:cxn>
                <a:cxn ang="0">
                  <a:pos x="682" y="1782"/>
                </a:cxn>
                <a:cxn ang="0">
                  <a:pos x="960" y="1676"/>
                </a:cxn>
                <a:cxn ang="0">
                  <a:pos x="960" y="1504"/>
                </a:cxn>
                <a:cxn ang="0">
                  <a:pos x="1536" y="1536"/>
                </a:cxn>
                <a:cxn ang="0">
                  <a:pos x="1536" y="1536"/>
                </a:cxn>
                <a:cxn ang="0">
                  <a:pos x="1536" y="1536"/>
                </a:cxn>
                <a:cxn ang="0">
                  <a:pos x="1568" y="960"/>
                </a:cxn>
                <a:cxn ang="0">
                  <a:pos x="1290" y="854"/>
                </a:cxn>
                <a:cxn ang="0">
                  <a:pos x="1397" y="576"/>
                </a:cxn>
                <a:cxn ang="0">
                  <a:pos x="1568" y="576"/>
                </a:cxn>
                <a:cxn ang="0">
                  <a:pos x="1610" y="0"/>
                </a:cxn>
              </a:cxnLst>
              <a:rect l="0" t="0" r="r" b="b"/>
              <a:pathLst>
                <a:path w="1718" h="1829">
                  <a:moveTo>
                    <a:pt x="1610" y="0"/>
                  </a:moveTo>
                  <a:lnTo>
                    <a:pt x="0" y="0"/>
                  </a:lnTo>
                  <a:lnTo>
                    <a:pt x="0" y="1462"/>
                  </a:lnTo>
                  <a:cubicBezTo>
                    <a:pt x="182" y="1355"/>
                    <a:pt x="412" y="1371"/>
                    <a:pt x="576" y="1504"/>
                  </a:cubicBezTo>
                  <a:cubicBezTo>
                    <a:pt x="529" y="1611"/>
                    <a:pt x="576" y="1735"/>
                    <a:pt x="682" y="1782"/>
                  </a:cubicBezTo>
                  <a:cubicBezTo>
                    <a:pt x="788" y="1829"/>
                    <a:pt x="913" y="1782"/>
                    <a:pt x="960" y="1676"/>
                  </a:cubicBezTo>
                  <a:cubicBezTo>
                    <a:pt x="984" y="1621"/>
                    <a:pt x="984" y="1559"/>
                    <a:pt x="960" y="1504"/>
                  </a:cubicBezTo>
                  <a:cubicBezTo>
                    <a:pt x="1149" y="1438"/>
                    <a:pt x="1356" y="1449"/>
                    <a:pt x="1536" y="1536"/>
                  </a:cubicBezTo>
                  <a:lnTo>
                    <a:pt x="1536" y="1536"/>
                  </a:lnTo>
                  <a:lnTo>
                    <a:pt x="1536" y="1536"/>
                  </a:lnTo>
                  <a:cubicBezTo>
                    <a:pt x="1623" y="1356"/>
                    <a:pt x="1634" y="1149"/>
                    <a:pt x="1568" y="960"/>
                  </a:cubicBezTo>
                  <a:cubicBezTo>
                    <a:pt x="1462" y="1007"/>
                    <a:pt x="1338" y="960"/>
                    <a:pt x="1290" y="854"/>
                  </a:cubicBezTo>
                  <a:cubicBezTo>
                    <a:pt x="1243" y="748"/>
                    <a:pt x="1291" y="623"/>
                    <a:pt x="1397" y="576"/>
                  </a:cubicBezTo>
                  <a:cubicBezTo>
                    <a:pt x="1451" y="552"/>
                    <a:pt x="1513" y="552"/>
                    <a:pt x="1568" y="576"/>
                  </a:cubicBezTo>
                  <a:cubicBezTo>
                    <a:pt x="1701" y="412"/>
                    <a:pt x="1718" y="182"/>
                    <a:pt x="1610" y="0"/>
                  </a:cubicBezTo>
                  <a:close/>
                </a:path>
              </a:pathLst>
            </a:custGeom>
            <a:solidFill>
              <a:srgbClr val="0071B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100000"/>
                </a:lnSpc>
                <a:spcBef>
                  <a:spcPct val="0"/>
                </a:spcBef>
                <a:defRPr/>
              </a:pPr>
              <a:endParaRPr lang="en-GB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3331" name="Text Box 24"/>
            <p:cNvSpPr txBox="1">
              <a:spLocks noChangeArrowheads="1"/>
            </p:cNvSpPr>
            <p:nvPr/>
          </p:nvSpPr>
          <p:spPr bwMode="auto">
            <a:xfrm>
              <a:off x="1615" y="1299"/>
              <a:ext cx="799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7114" tIns="68557" rIns="137114" bIns="68557">
              <a:spAutoFit/>
            </a:bodyPr>
            <a:lstStyle>
              <a:lvl1pPr eaLnBrk="0" hangingPunct="0">
                <a:buChar char="•"/>
                <a:defRPr sz="2600">
                  <a:solidFill>
                    <a:schemeClr val="tx1"/>
                  </a:solidFill>
                  <a:latin typeface="Futura Bk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Futura Bk" pitchFamily="34" charset="0"/>
                </a:defRPr>
              </a:lvl2pPr>
              <a:lvl3pPr marL="1143000" indent="-228600" eaLnBrk="0" hangingPunct="0">
                <a:buChar char="•"/>
                <a:defRPr sz="2200">
                  <a:solidFill>
                    <a:schemeClr val="tx1"/>
                  </a:solidFill>
                  <a:latin typeface="Futura Bk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Futura Bk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u-RU" altLang="ru-RU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Решение уровня </a:t>
              </a:r>
              <a:r>
                <a:rPr lang="en-US" altLang="ru-RU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Enterprise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2478088" y="2932115"/>
            <a:ext cx="1554162" cy="1914525"/>
            <a:chOff x="1617" y="1937"/>
            <a:chExt cx="979" cy="12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1650" y="1937"/>
              <a:ext cx="946" cy="1206"/>
            </a:xfrm>
            <a:custGeom>
              <a:avLst/>
              <a:gdLst/>
              <a:ahLst/>
              <a:cxnLst>
                <a:cxn ang="0">
                  <a:pos x="1543" y="1718"/>
                </a:cxn>
                <a:cxn ang="0">
                  <a:pos x="1544" y="1214"/>
                </a:cxn>
                <a:cxn ang="0">
                  <a:pos x="1267" y="1108"/>
                </a:cxn>
                <a:cxn ang="0">
                  <a:pos x="1373" y="830"/>
                </a:cxn>
                <a:cxn ang="0">
                  <a:pos x="1544" y="830"/>
                </a:cxn>
                <a:cxn ang="0">
                  <a:pos x="1532" y="180"/>
                </a:cxn>
                <a:cxn ang="0">
                  <a:pos x="960" y="150"/>
                </a:cxn>
                <a:cxn ang="0">
                  <a:pos x="854" y="428"/>
                </a:cxn>
                <a:cxn ang="0">
                  <a:pos x="576" y="321"/>
                </a:cxn>
                <a:cxn ang="0">
                  <a:pos x="576" y="150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1644"/>
                </a:cxn>
                <a:cxn ang="0">
                  <a:pos x="576" y="1686"/>
                </a:cxn>
                <a:cxn ang="0">
                  <a:pos x="683" y="1964"/>
                </a:cxn>
                <a:cxn ang="0">
                  <a:pos x="960" y="1857"/>
                </a:cxn>
                <a:cxn ang="0">
                  <a:pos x="960" y="1686"/>
                </a:cxn>
                <a:cxn ang="0">
                  <a:pos x="1536" y="1718"/>
                </a:cxn>
                <a:cxn ang="0">
                  <a:pos x="1536" y="1718"/>
                </a:cxn>
                <a:cxn ang="0">
                  <a:pos x="1543" y="1718"/>
                </a:cxn>
              </a:cxnLst>
              <a:rect l="0" t="0" r="r" b="b"/>
              <a:pathLst>
                <a:path w="1699" h="2011">
                  <a:moveTo>
                    <a:pt x="1543" y="1718"/>
                  </a:moveTo>
                  <a:cubicBezTo>
                    <a:pt x="1601" y="1555"/>
                    <a:pt x="1602" y="1377"/>
                    <a:pt x="1544" y="1214"/>
                  </a:cubicBezTo>
                  <a:cubicBezTo>
                    <a:pt x="1438" y="1261"/>
                    <a:pt x="1314" y="1214"/>
                    <a:pt x="1267" y="1108"/>
                  </a:cubicBezTo>
                  <a:cubicBezTo>
                    <a:pt x="1219" y="1002"/>
                    <a:pt x="1267" y="877"/>
                    <a:pt x="1373" y="830"/>
                  </a:cubicBezTo>
                  <a:cubicBezTo>
                    <a:pt x="1427" y="806"/>
                    <a:pt x="1490" y="806"/>
                    <a:pt x="1544" y="830"/>
                  </a:cubicBezTo>
                  <a:cubicBezTo>
                    <a:pt x="1699" y="639"/>
                    <a:pt x="1694" y="365"/>
                    <a:pt x="1532" y="180"/>
                  </a:cubicBezTo>
                  <a:cubicBezTo>
                    <a:pt x="1353" y="95"/>
                    <a:pt x="1147" y="84"/>
                    <a:pt x="960" y="150"/>
                  </a:cubicBezTo>
                  <a:cubicBezTo>
                    <a:pt x="1008" y="256"/>
                    <a:pt x="960" y="380"/>
                    <a:pt x="854" y="428"/>
                  </a:cubicBezTo>
                  <a:cubicBezTo>
                    <a:pt x="748" y="475"/>
                    <a:pt x="624" y="427"/>
                    <a:pt x="576" y="321"/>
                  </a:cubicBezTo>
                  <a:cubicBezTo>
                    <a:pt x="552" y="267"/>
                    <a:pt x="552" y="204"/>
                    <a:pt x="576" y="150"/>
                  </a:cubicBezTo>
                  <a:cubicBezTo>
                    <a:pt x="412" y="17"/>
                    <a:pt x="182" y="0"/>
                    <a:pt x="0" y="108"/>
                  </a:cubicBezTo>
                  <a:lnTo>
                    <a:pt x="0" y="108"/>
                  </a:lnTo>
                  <a:lnTo>
                    <a:pt x="0" y="1644"/>
                  </a:lnTo>
                  <a:cubicBezTo>
                    <a:pt x="182" y="1536"/>
                    <a:pt x="412" y="1553"/>
                    <a:pt x="576" y="1686"/>
                  </a:cubicBezTo>
                  <a:cubicBezTo>
                    <a:pt x="529" y="1792"/>
                    <a:pt x="577" y="1917"/>
                    <a:pt x="683" y="1964"/>
                  </a:cubicBezTo>
                  <a:cubicBezTo>
                    <a:pt x="789" y="2011"/>
                    <a:pt x="913" y="1964"/>
                    <a:pt x="960" y="1857"/>
                  </a:cubicBezTo>
                  <a:cubicBezTo>
                    <a:pt x="985" y="1803"/>
                    <a:pt x="985" y="1741"/>
                    <a:pt x="960" y="1686"/>
                  </a:cubicBezTo>
                  <a:cubicBezTo>
                    <a:pt x="1149" y="1620"/>
                    <a:pt x="1356" y="1631"/>
                    <a:pt x="1536" y="1718"/>
                  </a:cubicBezTo>
                  <a:lnTo>
                    <a:pt x="1536" y="1718"/>
                  </a:lnTo>
                  <a:lnTo>
                    <a:pt x="1543" y="1718"/>
                  </a:lnTo>
                  <a:close/>
                </a:path>
              </a:pathLst>
            </a:custGeom>
            <a:solidFill>
              <a:srgbClr val="F2AB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100000"/>
                </a:lnSpc>
                <a:spcBef>
                  <a:spcPct val="0"/>
                </a:spcBef>
                <a:defRPr/>
              </a:pPr>
              <a:endParaRPr lang="en-GB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3329" name="Text Box 27"/>
            <p:cNvSpPr txBox="1">
              <a:spLocks noChangeArrowheads="1"/>
            </p:cNvSpPr>
            <p:nvPr/>
          </p:nvSpPr>
          <p:spPr bwMode="auto">
            <a:xfrm>
              <a:off x="1617" y="2296"/>
              <a:ext cx="800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7114" tIns="68557" rIns="137114" bIns="68557">
              <a:spAutoFit/>
            </a:bodyPr>
            <a:lstStyle>
              <a:lvl1pPr eaLnBrk="0" hangingPunct="0">
                <a:buChar char="•"/>
                <a:defRPr sz="2600">
                  <a:solidFill>
                    <a:schemeClr val="tx1"/>
                  </a:solidFill>
                  <a:latin typeface="Futura Bk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Futura Bk" pitchFamily="34" charset="0"/>
                </a:defRPr>
              </a:lvl2pPr>
              <a:lvl3pPr marL="1143000" indent="-228600" eaLnBrk="0" hangingPunct="0">
                <a:buChar char="•"/>
                <a:defRPr sz="2200">
                  <a:solidFill>
                    <a:schemeClr val="tx1"/>
                  </a:solidFill>
                  <a:latin typeface="Futura Bk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Futura Bk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u-RU" altLang="ru-RU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Поддержка русского языка</a:t>
              </a:r>
              <a:endParaRPr lang="en-US" altLang="ru-RU" sz="1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3697290" y="2803525"/>
            <a:ext cx="1919287" cy="2065338"/>
            <a:chOff x="2329" y="1856"/>
            <a:chExt cx="1209" cy="1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2329" y="1856"/>
              <a:ext cx="1209" cy="1301"/>
            </a:xfrm>
            <a:custGeom>
              <a:avLst/>
              <a:gdLst/>
              <a:ahLst/>
              <a:cxnLst>
                <a:cxn ang="0">
                  <a:pos x="1845" y="322"/>
                </a:cxn>
                <a:cxn ang="0">
                  <a:pos x="1205" y="325"/>
                </a:cxn>
                <a:cxn ang="0">
                  <a:pos x="1099" y="47"/>
                </a:cxn>
                <a:cxn ang="0">
                  <a:pos x="821" y="154"/>
                </a:cxn>
                <a:cxn ang="0">
                  <a:pos x="821" y="325"/>
                </a:cxn>
                <a:cxn ang="0">
                  <a:pos x="322" y="325"/>
                </a:cxn>
                <a:cxn ang="0">
                  <a:pos x="325" y="965"/>
                </a:cxn>
                <a:cxn ang="0">
                  <a:pos x="47" y="1071"/>
                </a:cxn>
                <a:cxn ang="0">
                  <a:pos x="154" y="1349"/>
                </a:cxn>
                <a:cxn ang="0">
                  <a:pos x="325" y="1349"/>
                </a:cxn>
                <a:cxn ang="0">
                  <a:pos x="325" y="1848"/>
                </a:cxn>
                <a:cxn ang="0">
                  <a:pos x="965" y="1845"/>
                </a:cxn>
                <a:cxn ang="0">
                  <a:pos x="1071" y="2123"/>
                </a:cxn>
                <a:cxn ang="0">
                  <a:pos x="1349" y="2016"/>
                </a:cxn>
                <a:cxn ang="0">
                  <a:pos x="1349" y="1845"/>
                </a:cxn>
                <a:cxn ang="0">
                  <a:pos x="1848" y="1845"/>
                </a:cxn>
                <a:cxn ang="0">
                  <a:pos x="1845" y="1205"/>
                </a:cxn>
                <a:cxn ang="0">
                  <a:pos x="2123" y="1099"/>
                </a:cxn>
                <a:cxn ang="0">
                  <a:pos x="2016" y="821"/>
                </a:cxn>
                <a:cxn ang="0">
                  <a:pos x="1845" y="821"/>
                </a:cxn>
                <a:cxn ang="0">
                  <a:pos x="1845" y="322"/>
                </a:cxn>
              </a:cxnLst>
              <a:rect l="0" t="0" r="r" b="b"/>
              <a:pathLst>
                <a:path w="2170" h="2170">
                  <a:moveTo>
                    <a:pt x="1845" y="322"/>
                  </a:moveTo>
                  <a:cubicBezTo>
                    <a:pt x="1659" y="475"/>
                    <a:pt x="1392" y="476"/>
                    <a:pt x="1205" y="325"/>
                  </a:cubicBezTo>
                  <a:cubicBezTo>
                    <a:pt x="1252" y="219"/>
                    <a:pt x="1205" y="95"/>
                    <a:pt x="1099" y="47"/>
                  </a:cubicBezTo>
                  <a:cubicBezTo>
                    <a:pt x="993" y="0"/>
                    <a:pt x="868" y="48"/>
                    <a:pt x="821" y="154"/>
                  </a:cubicBezTo>
                  <a:cubicBezTo>
                    <a:pt x="797" y="208"/>
                    <a:pt x="797" y="270"/>
                    <a:pt x="821" y="325"/>
                  </a:cubicBezTo>
                  <a:cubicBezTo>
                    <a:pt x="660" y="382"/>
                    <a:pt x="484" y="382"/>
                    <a:pt x="322" y="325"/>
                  </a:cubicBezTo>
                  <a:cubicBezTo>
                    <a:pt x="475" y="511"/>
                    <a:pt x="476" y="778"/>
                    <a:pt x="325" y="965"/>
                  </a:cubicBezTo>
                  <a:cubicBezTo>
                    <a:pt x="219" y="918"/>
                    <a:pt x="95" y="965"/>
                    <a:pt x="47" y="1071"/>
                  </a:cubicBezTo>
                  <a:cubicBezTo>
                    <a:pt x="0" y="1177"/>
                    <a:pt x="48" y="1302"/>
                    <a:pt x="154" y="1349"/>
                  </a:cubicBezTo>
                  <a:cubicBezTo>
                    <a:pt x="208" y="1373"/>
                    <a:pt x="270" y="1373"/>
                    <a:pt x="325" y="1349"/>
                  </a:cubicBezTo>
                  <a:cubicBezTo>
                    <a:pt x="382" y="1510"/>
                    <a:pt x="382" y="1686"/>
                    <a:pt x="325" y="1848"/>
                  </a:cubicBezTo>
                  <a:cubicBezTo>
                    <a:pt x="511" y="1695"/>
                    <a:pt x="778" y="1694"/>
                    <a:pt x="965" y="1845"/>
                  </a:cubicBezTo>
                  <a:cubicBezTo>
                    <a:pt x="918" y="1951"/>
                    <a:pt x="965" y="2075"/>
                    <a:pt x="1071" y="2123"/>
                  </a:cubicBezTo>
                  <a:cubicBezTo>
                    <a:pt x="1177" y="2170"/>
                    <a:pt x="1302" y="2122"/>
                    <a:pt x="1349" y="2016"/>
                  </a:cubicBezTo>
                  <a:cubicBezTo>
                    <a:pt x="1373" y="1962"/>
                    <a:pt x="1373" y="1900"/>
                    <a:pt x="1349" y="1845"/>
                  </a:cubicBezTo>
                  <a:cubicBezTo>
                    <a:pt x="1510" y="1788"/>
                    <a:pt x="1686" y="1788"/>
                    <a:pt x="1848" y="1845"/>
                  </a:cubicBezTo>
                  <a:cubicBezTo>
                    <a:pt x="1695" y="1659"/>
                    <a:pt x="1694" y="1392"/>
                    <a:pt x="1845" y="1205"/>
                  </a:cubicBezTo>
                  <a:cubicBezTo>
                    <a:pt x="1951" y="1252"/>
                    <a:pt x="2075" y="1205"/>
                    <a:pt x="2123" y="1099"/>
                  </a:cubicBezTo>
                  <a:cubicBezTo>
                    <a:pt x="2170" y="993"/>
                    <a:pt x="2122" y="868"/>
                    <a:pt x="2016" y="821"/>
                  </a:cubicBezTo>
                  <a:cubicBezTo>
                    <a:pt x="1962" y="797"/>
                    <a:pt x="1900" y="797"/>
                    <a:pt x="1845" y="821"/>
                  </a:cubicBezTo>
                  <a:cubicBezTo>
                    <a:pt x="1788" y="660"/>
                    <a:pt x="1788" y="484"/>
                    <a:pt x="1845" y="322"/>
                  </a:cubicBezTo>
                </a:path>
              </a:pathLst>
            </a:custGeom>
            <a:solidFill>
              <a:srgbClr val="9CDB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100000"/>
                </a:lnSpc>
                <a:spcBef>
                  <a:spcPct val="0"/>
                </a:spcBef>
                <a:defRPr/>
              </a:pPr>
              <a:endParaRPr lang="en-GB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3327" name="Text Box 30"/>
            <p:cNvSpPr txBox="1">
              <a:spLocks noChangeArrowheads="1"/>
            </p:cNvSpPr>
            <p:nvPr/>
          </p:nvSpPr>
          <p:spPr bwMode="auto">
            <a:xfrm>
              <a:off x="2506" y="2316"/>
              <a:ext cx="887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7114" tIns="68557" rIns="137114" bIns="68557">
              <a:spAutoFit/>
            </a:bodyPr>
            <a:lstStyle>
              <a:lvl1pPr eaLnBrk="0" hangingPunct="0">
                <a:buChar char="•"/>
                <a:defRPr sz="2600">
                  <a:solidFill>
                    <a:schemeClr val="tx1"/>
                  </a:solidFill>
                  <a:latin typeface="Futura Bk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Futura Bk" pitchFamily="34" charset="0"/>
                </a:defRPr>
              </a:lvl2pPr>
              <a:lvl3pPr marL="1143000" indent="-228600" eaLnBrk="0" hangingPunct="0">
                <a:buChar char="•"/>
                <a:defRPr sz="2200">
                  <a:solidFill>
                    <a:schemeClr val="tx1"/>
                  </a:solidFill>
                  <a:latin typeface="Futura Bk" pitchFamily="34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Futura Bk" pitchFamily="34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utura Bk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FollowMe</a:t>
              </a:r>
              <a:r>
                <a:rPr lang="en-US" altLang="ru-RU" sz="2000" b="1" baseline="30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®</a:t>
              </a:r>
              <a:r>
                <a:rPr lang="en-US" alt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Printing</a:t>
              </a:r>
              <a:endParaRPr lang="en-US" altLang="ru-RU" sz="2000" b="1" baseline="300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трелка вверх 53"/>
          <p:cNvSpPr/>
          <p:nvPr/>
        </p:nvSpPr>
        <p:spPr bwMode="auto">
          <a:xfrm rot="4787015">
            <a:off x="5189689" y="904005"/>
            <a:ext cx="961756" cy="2551732"/>
          </a:xfrm>
          <a:prstGeom prst="upArrow">
            <a:avLst/>
          </a:prstGeom>
          <a:gradFill flip="none" rotWithShape="1">
            <a:gsLst>
              <a:gs pos="35000">
                <a:srgbClr val="E4FECC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CCFF99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трелка вверх 18"/>
          <p:cNvSpPr/>
          <p:nvPr/>
        </p:nvSpPr>
        <p:spPr bwMode="auto">
          <a:xfrm rot="18237087">
            <a:off x="5545278" y="2110344"/>
            <a:ext cx="961756" cy="3231361"/>
          </a:xfrm>
          <a:prstGeom prst="upArrow">
            <a:avLst/>
          </a:prstGeom>
          <a:gradFill flip="none" rotWithShape="1">
            <a:gsLst>
              <a:gs pos="41000">
                <a:schemeClr val="accent5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CCECFF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Стрелка углом 46"/>
          <p:cNvSpPr/>
          <p:nvPr/>
        </p:nvSpPr>
        <p:spPr bwMode="auto">
          <a:xfrm rot="1971297">
            <a:off x="4636166" y="3709084"/>
            <a:ext cx="1804422" cy="2206647"/>
          </a:xfrm>
          <a:prstGeom prst="bentArrow">
            <a:avLst>
              <a:gd name="adj1" fmla="val 28031"/>
              <a:gd name="adj2" fmla="val 25000"/>
              <a:gd name="adj3" fmla="val 25000"/>
              <a:gd name="adj4" fmla="val 43750"/>
            </a:avLst>
          </a:prstGeom>
          <a:gradFill flip="none" rotWithShape="1">
            <a:gsLst>
              <a:gs pos="41000">
                <a:schemeClr val="accent5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CCECFF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Стрелка углом 17"/>
          <p:cNvSpPr/>
          <p:nvPr/>
        </p:nvSpPr>
        <p:spPr bwMode="auto">
          <a:xfrm>
            <a:off x="870245" y="1770883"/>
            <a:ext cx="1645894" cy="2378197"/>
          </a:xfrm>
          <a:prstGeom prst="bentArrow">
            <a:avLst>
              <a:gd name="adj1" fmla="val 31264"/>
              <a:gd name="adj2" fmla="val 29851"/>
              <a:gd name="adj3" fmla="val 30291"/>
              <a:gd name="adj4" fmla="val 5786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6000">
                <a:srgbClr val="D0D0EF"/>
              </a:gs>
              <a:gs pos="100000">
                <a:schemeClr val="accent2">
                  <a:lumMod val="32000"/>
                  <a:lumOff val="68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1365548" y="3212976"/>
            <a:ext cx="1880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1600" dirty="0" smtClean="0">
                <a:solidFill>
                  <a:srgbClr val="00B0F0"/>
                </a:solidFill>
                <a:latin typeface="Arial" charset="0"/>
              </a:rPr>
              <a:t>Рабочая станция</a:t>
            </a:r>
            <a:endParaRPr lang="ru-RU" sz="16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2123728" y="1435745"/>
            <a:ext cx="323997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B0F0"/>
                </a:solidFill>
                <a:latin typeface="Arial" charset="0"/>
              </a:rPr>
              <a:t>Сервер хранения заданий, сбора статистики и </a:t>
            </a:r>
            <a:r>
              <a:rPr lang="ru-RU" sz="1600" dirty="0" err="1" smtClean="0">
                <a:solidFill>
                  <a:srgbClr val="00B0F0"/>
                </a:solidFill>
                <a:latin typeface="Arial" charset="0"/>
              </a:rPr>
              <a:t>отчетности</a:t>
            </a:r>
            <a:endParaRPr lang="ru-RU" sz="16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6421983" y="5872916"/>
            <a:ext cx="2343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" charset="0"/>
              </a:rPr>
              <a:t>Интернет или электронная почта</a:t>
            </a:r>
            <a:endParaRPr lang="ru-RU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2979986" y="5877272"/>
            <a:ext cx="33496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1600" dirty="0" smtClean="0">
                <a:solidFill>
                  <a:srgbClr val="00B0F0"/>
                </a:solidFill>
                <a:latin typeface="Arial" charset="0"/>
              </a:rPr>
              <a:t>Мобильное устройство</a:t>
            </a:r>
            <a:endParaRPr lang="ru-RU" sz="1600" dirty="0">
              <a:solidFill>
                <a:srgbClr val="00B0F0"/>
              </a:solidFill>
              <a:latin typeface="Arial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3249990" y="1922030"/>
            <a:ext cx="1439217" cy="781972"/>
            <a:chOff x="6229127" y="4014010"/>
            <a:chExt cx="1439217" cy="781972"/>
          </a:xfrm>
        </p:grpSpPr>
        <p:pic>
          <p:nvPicPr>
            <p:cNvPr id="48" name="Picture 11" descr="HIW_PDF_WO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127" y="4189557"/>
              <a:ext cx="719137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1" descr="HIW_PDF_WO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207" y="4014010"/>
              <a:ext cx="719137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11" descr="HIW_PDF_W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372" y="4005064"/>
            <a:ext cx="7191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48" b="74788" l="11648" r="89205">
                        <a14:foregroundMark x1="47159" y1="20680" x2="53693" y2="22096"/>
                        <a14:foregroundMark x1="52557" y1="23796" x2="50852" y2="19547"/>
                        <a14:foregroundMark x1="52557" y1="20397" x2="53977" y2="20397"/>
                        <a14:foregroundMark x1="40057" y1="17564" x2="50852" y2="16714"/>
                        <a14:foregroundMark x1="33523" y1="24363" x2="40341" y2="24363"/>
                        <a14:foregroundMark x1="17614" y1="51841" x2="23580" y2="62323"/>
                        <a14:foregroundMark x1="13920" y1="64023" x2="20170" y2="61473"/>
                        <a14:foregroundMark x1="16193" y1="68555" x2="23864" y2="62890"/>
                        <a14:foregroundMark x1="25852" y1="70255" x2="31534" y2="61473"/>
                        <a14:foregroundMark x1="43466" y1="65439" x2="43466" y2="55807"/>
                        <a14:foregroundMark x1="63068" y1="57507" x2="59375" y2="50708"/>
                        <a14:foregroundMark x1="72159" y1="44759" x2="81250" y2="45609"/>
                        <a14:foregroundMark x1="79830" y1="37110" x2="89205" y2="35977"/>
                        <a14:foregroundMark x1="80114" y1="33428" x2="88920" y2="29745"/>
                        <a14:foregroundMark x1="55966" y1="21530" x2="51705" y2="23513"/>
                        <a14:foregroundMark x1="53693" y1="23229" x2="53693" y2="23229"/>
                        <a14:foregroundMark x1="55398" y1="22096" x2="55398" y2="22096"/>
                        <a14:foregroundMark x1="57386" y1="22096" x2="57386" y2="22096"/>
                        <a14:foregroundMark x1="59375" y1="20963" x2="59375" y2="20963"/>
                        <a14:foregroundMark x1="60795" y1="21813" x2="60795" y2="21813"/>
                        <a14:foregroundMark x1="56250" y1="21813" x2="56250" y2="21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150" t="12201" r="8000" b="21651"/>
          <a:stretch/>
        </p:blipFill>
        <p:spPr>
          <a:xfrm>
            <a:off x="6552104" y="4978884"/>
            <a:ext cx="1186038" cy="970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101">
                        <a14:foregroundMark x1="87342" y1="35119" x2="87342" y2="35119"/>
                        <a14:foregroundMark x1="67722" y1="10714" x2="67722" y2="10714"/>
                        <a14:foregroundMark x1="75949" y1="8929" x2="75949" y2="8929"/>
                        <a14:foregroundMark x1="76582" y1="8929" x2="78481" y2="22024"/>
                        <a14:backgroundMark x1="89241" y1="27381" x2="89241" y2="27381"/>
                        <a14:backgroundMark x1="91139" y1="25595" x2="93671" y2="36310"/>
                        <a14:backgroundMark x1="92405" y1="41667" x2="91139" y2="32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4224" y="4705267"/>
            <a:ext cx="964240" cy="1027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11" descr="HIW_PDF_W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895" y="4509120"/>
            <a:ext cx="7191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 descr="HIW_PDF_W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27" y="3466604"/>
            <a:ext cx="7191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3" b="93726" l="9827" r="94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7983"/>
          <a:stretch/>
        </p:blipFill>
        <p:spPr>
          <a:xfrm>
            <a:off x="6887619" y="489237"/>
            <a:ext cx="2185928" cy="20368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6275">
            <a:off x="3807867" y="4839026"/>
            <a:ext cx="1452135" cy="98409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2000"/>
              </a:prstClr>
            </a:outerShdw>
          </a:effectLst>
          <a:scene3d>
            <a:camera prst="orthographicFront">
              <a:rot lat="19570441" lon="2220272" rev="20234353"/>
            </a:camera>
            <a:lightRig rig="threePt" dir="t"/>
          </a:scene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640409"/>
          </a:xfrm>
        </p:spPr>
        <p:txBody>
          <a:bodyPr/>
          <a:lstStyle/>
          <a:p>
            <a:pPr algn="l"/>
            <a:r>
              <a:rPr lang="ru-RU" sz="3200" dirty="0" smtClean="0"/>
              <a:t>Принцип работы </a:t>
            </a:r>
            <a:r>
              <a:rPr lang="en-US" sz="3200" dirty="0" smtClean="0"/>
              <a:t>FollowMe</a:t>
            </a:r>
            <a:endParaRPr lang="ru-RU" sz="3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62576" y="3526384"/>
            <a:ext cx="2962672" cy="2566912"/>
            <a:chOff x="683569" y="-174625"/>
            <a:chExt cx="5112568" cy="4429621"/>
          </a:xfrm>
        </p:grpSpPr>
        <p:pic>
          <p:nvPicPr>
            <p:cNvPr id="1026" name="Picture 2" descr="http://2jdata.com/wp-content/uploads/2012/03/Computer.jpg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3569" y="-174625"/>
              <a:ext cx="5112568" cy="4429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62050" y="908720"/>
              <a:ext cx="2781300" cy="14053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txBody>
            <a:bodyPr wrap="square" rtlCol="0">
              <a:noAutofit/>
            </a:bodyPr>
            <a:lstStyle/>
            <a:p>
              <a:r>
                <a:rPr lang="ru-RU" sz="800" dirty="0" smtClean="0"/>
                <a:t>Однажды, в студёную зимнюю пору я из лесу вышел, был сильный мороз. Гляжу – поднимается медленно в гору лошадка, везущая хворосту воз.</a:t>
              </a:r>
              <a:endParaRPr lang="ru-RU" sz="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2050" y="570166"/>
              <a:ext cx="2781300" cy="3385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ru-RU" sz="850" i="0" u="sng" dirty="0" smtClean="0">
                  <a:solidFill>
                    <a:schemeClr val="bg1"/>
                  </a:solidFill>
                </a:rPr>
                <a:t>Ф</a:t>
              </a:r>
              <a:r>
                <a:rPr lang="ru-RU" sz="850" i="0" dirty="0" smtClean="0">
                  <a:solidFill>
                    <a:schemeClr val="bg1"/>
                  </a:solidFill>
                </a:rPr>
                <a:t>айл  </a:t>
              </a:r>
              <a:r>
                <a:rPr lang="ru-RU" sz="850" i="0" u="sng" dirty="0" smtClean="0">
                  <a:solidFill>
                    <a:schemeClr val="bg1"/>
                  </a:solidFill>
                </a:rPr>
                <a:t>П</a:t>
              </a:r>
              <a:r>
                <a:rPr lang="ru-RU" sz="850" i="0" dirty="0" smtClean="0">
                  <a:solidFill>
                    <a:schemeClr val="bg1"/>
                  </a:solidFill>
                </a:rPr>
                <a:t>равка  </a:t>
              </a:r>
              <a:r>
                <a:rPr lang="ru-RU" sz="850" i="0" u="sng" dirty="0" smtClean="0">
                  <a:solidFill>
                    <a:schemeClr val="bg1"/>
                  </a:solidFill>
                </a:rPr>
                <a:t>В</a:t>
              </a:r>
              <a:r>
                <a:rPr lang="ru-RU" sz="850" i="0" dirty="0" smtClean="0">
                  <a:solidFill>
                    <a:schemeClr val="bg1"/>
                  </a:solidFill>
                </a:rPr>
                <a:t>ид  </a:t>
              </a:r>
              <a:r>
                <a:rPr lang="ru-RU" sz="850" i="0" u="sng" dirty="0" smtClean="0">
                  <a:solidFill>
                    <a:schemeClr val="bg1"/>
                  </a:solidFill>
                </a:rPr>
                <a:t>О</a:t>
              </a:r>
              <a:r>
                <a:rPr lang="ru-RU" sz="850" i="0" dirty="0" smtClean="0">
                  <a:solidFill>
                    <a:schemeClr val="bg1"/>
                  </a:solidFill>
                </a:rPr>
                <a:t>кно  </a:t>
              </a:r>
              <a:r>
                <a:rPr lang="en-US" sz="850" i="0" dirty="0" smtClean="0">
                  <a:solidFill>
                    <a:schemeClr val="bg1"/>
                  </a:solidFill>
                </a:rPr>
                <a:t>?</a:t>
              </a:r>
              <a:endParaRPr lang="ru-RU" sz="850" i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51659" y="3059833"/>
            <a:ext cx="4608373" cy="2889447"/>
            <a:chOff x="2373588" y="3423835"/>
            <a:chExt cx="3532726" cy="2215017"/>
          </a:xfrm>
        </p:grpSpPr>
        <p:sp>
          <p:nvSpPr>
            <p:cNvPr id="10" name="TextBox 9"/>
            <p:cNvSpPr txBox="1"/>
            <p:nvPr/>
          </p:nvSpPr>
          <p:spPr>
            <a:xfrm>
              <a:off x="2373589" y="3853856"/>
              <a:ext cx="3532725" cy="17849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Однажды, в студёную зимнюю пору я из лесу вышел, был сильный мороз. Гляжу – поднимается медленно в гору лошадка, везущая хворосту воз.  </a:t>
              </a:r>
              <a:endPara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73588" y="3423835"/>
              <a:ext cx="3532725" cy="43002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ru-RU" sz="2600" i="0" u="sng" dirty="0" smtClean="0">
                  <a:solidFill>
                    <a:schemeClr val="bg1"/>
                  </a:solidFill>
                </a:rPr>
                <a:t>Ф</a:t>
              </a:r>
              <a:r>
                <a:rPr lang="ru-RU" sz="2600" i="0" dirty="0" smtClean="0">
                  <a:solidFill>
                    <a:schemeClr val="bg1"/>
                  </a:solidFill>
                </a:rPr>
                <a:t>айл  </a:t>
              </a:r>
              <a:r>
                <a:rPr lang="ru-RU" sz="2600" i="0" u="sng" dirty="0" smtClean="0">
                  <a:solidFill>
                    <a:schemeClr val="bg1"/>
                  </a:solidFill>
                </a:rPr>
                <a:t>П</a:t>
              </a:r>
              <a:r>
                <a:rPr lang="ru-RU" sz="2600" i="0" dirty="0" smtClean="0">
                  <a:solidFill>
                    <a:schemeClr val="bg1"/>
                  </a:solidFill>
                </a:rPr>
                <a:t>равка  </a:t>
              </a:r>
              <a:r>
                <a:rPr lang="ru-RU" sz="2600" i="0" u="sng" dirty="0" smtClean="0">
                  <a:solidFill>
                    <a:schemeClr val="bg1"/>
                  </a:solidFill>
                </a:rPr>
                <a:t>В</a:t>
              </a:r>
              <a:r>
                <a:rPr lang="ru-RU" sz="2600" i="0" dirty="0" smtClean="0">
                  <a:solidFill>
                    <a:schemeClr val="bg1"/>
                  </a:solidFill>
                </a:rPr>
                <a:t>ид  </a:t>
              </a:r>
              <a:r>
                <a:rPr lang="ru-RU" sz="2600" i="0" u="sng" dirty="0" smtClean="0">
                  <a:solidFill>
                    <a:schemeClr val="bg1"/>
                  </a:solidFill>
                </a:rPr>
                <a:t>О</a:t>
              </a:r>
              <a:r>
                <a:rPr lang="ru-RU" sz="2600" i="0" dirty="0" smtClean="0">
                  <a:solidFill>
                    <a:schemeClr val="bg1"/>
                  </a:solidFill>
                </a:rPr>
                <a:t>кно  </a:t>
              </a:r>
              <a:r>
                <a:rPr lang="en-US" sz="2600" i="0" dirty="0" smtClean="0">
                  <a:solidFill>
                    <a:schemeClr val="bg1"/>
                  </a:solidFill>
                </a:rPr>
                <a:t>?</a:t>
              </a:r>
              <a:endParaRPr lang="ru-RU" sz="2600" i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2730" y="3627506"/>
            <a:ext cx="158310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i="0" u="sng" dirty="0" smtClean="0"/>
              <a:t>О</a:t>
            </a:r>
            <a:r>
              <a:rPr lang="ru-RU" sz="2200" i="0" dirty="0" smtClean="0"/>
              <a:t>ткрыть</a:t>
            </a:r>
          </a:p>
          <a:p>
            <a:r>
              <a:rPr lang="ru-RU" sz="2200" i="0" u="sng" dirty="0" smtClean="0"/>
              <a:t>С</a:t>
            </a:r>
            <a:r>
              <a:rPr lang="ru-RU" sz="2200" i="0" dirty="0" smtClean="0"/>
              <a:t>охранить</a:t>
            </a:r>
          </a:p>
          <a:p>
            <a:r>
              <a:rPr lang="ru-RU" sz="2200" i="0" u="sng" dirty="0" smtClean="0"/>
              <a:t>П</a:t>
            </a:r>
            <a:r>
              <a:rPr lang="ru-RU" sz="2200" i="0" dirty="0" smtClean="0"/>
              <a:t>ечать</a:t>
            </a:r>
            <a:endParaRPr lang="ru-RU" sz="2200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252730" y="4355976"/>
            <a:ext cx="1583106" cy="37952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noAutofit/>
          </a:bodyPr>
          <a:lstStyle>
            <a:defPPr>
              <a:defRPr lang="ru-RU"/>
            </a:defPPr>
            <a:lvl1pPr>
              <a:defRPr sz="2000" i="0" u="sng">
                <a:solidFill>
                  <a:schemeClr val="bg1"/>
                </a:solidFill>
              </a:defRPr>
            </a:lvl1pPr>
          </a:lstStyle>
          <a:p>
            <a:r>
              <a:rPr lang="ru-RU" sz="2200" dirty="0"/>
              <a:t>П</a:t>
            </a:r>
            <a:r>
              <a:rPr lang="ru-RU" sz="2200" u="none" dirty="0"/>
              <a:t>ечать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396" y="3059833"/>
            <a:ext cx="1002376" cy="5609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noAutofit/>
          </a:bodyPr>
          <a:lstStyle/>
          <a:p>
            <a:r>
              <a:rPr lang="ru-RU" sz="2600" i="0" u="sng" dirty="0" smtClean="0">
                <a:solidFill>
                  <a:schemeClr val="bg1"/>
                </a:solidFill>
              </a:rPr>
              <a:t>Ф</a:t>
            </a:r>
            <a:r>
              <a:rPr lang="ru-RU" sz="2600" i="0" dirty="0" smtClean="0">
                <a:solidFill>
                  <a:schemeClr val="bg1"/>
                </a:solidFill>
              </a:rPr>
              <a:t>айл</a:t>
            </a:r>
            <a:endParaRPr lang="ru-RU" sz="2600" i="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266874" y="4427985"/>
            <a:ext cx="2574428" cy="55253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Идет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печать…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943" y="4986863"/>
            <a:ext cx="600371" cy="6504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047" y="3749347"/>
            <a:ext cx="4816109" cy="302726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4" name="Группа 23"/>
          <p:cNvGrpSpPr/>
          <p:nvPr/>
        </p:nvGrpSpPr>
        <p:grpSpPr>
          <a:xfrm>
            <a:off x="4033883" y="3993084"/>
            <a:ext cx="2458087" cy="1881336"/>
            <a:chOff x="2973338" y="1835696"/>
            <a:chExt cx="3600400" cy="1881336"/>
          </a:xfrm>
        </p:grpSpPr>
        <p:sp>
          <p:nvSpPr>
            <p:cNvPr id="25" name="TextBox 24"/>
            <p:cNvSpPr txBox="1"/>
            <p:nvPr/>
          </p:nvSpPr>
          <p:spPr>
            <a:xfrm>
              <a:off x="2973338" y="1835696"/>
              <a:ext cx="3600400" cy="1881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txBody>
            <a:bodyPr wrap="square" rtlCol="0">
              <a:noAutofit/>
            </a:bodyPr>
            <a:lstStyle/>
            <a:p>
              <a:endParaRPr lang="ru-RU" dirty="0" smtClean="0"/>
            </a:p>
            <a:p>
              <a:pPr algn="ctr"/>
              <a:r>
                <a:rPr lang="ru-RU" dirty="0" smtClean="0"/>
                <a:t>Отправить на печать…</a:t>
              </a:r>
              <a:endParaRPr lang="ru-RU" dirty="0"/>
            </a:p>
          </p:txBody>
        </p:sp>
        <p:sp>
          <p:nvSpPr>
            <p:cNvPr id="26" name="Скругленный прямоугольник 25"/>
            <p:cNvSpPr/>
            <p:nvPr/>
          </p:nvSpPr>
          <p:spPr bwMode="auto">
            <a:xfrm>
              <a:off x="3909442" y="2974058"/>
              <a:ext cx="1728192" cy="52638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/>
                <a:t>ОК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751" b="96651" l="0" r="69869">
                        <a14:foregroundMark x1="37555" y1="48325" x2="37555" y2="48325"/>
                        <a14:foregroundMark x1="33188" y1="55502" x2="41921" y2="34928"/>
                        <a14:foregroundMark x1="34934" y1="41148" x2="39738" y2="29665"/>
                        <a14:foregroundMark x1="39738" y1="29665" x2="67686" y2="43062"/>
                        <a14:foregroundMark x1="67686" y1="43541" x2="48035" y2="96651"/>
                        <a14:foregroundMark x1="48035" y1="96651" x2="20087" y2="82775"/>
                        <a14:foregroundMark x1="42795" y1="45455" x2="54148" y2="53589"/>
                        <a14:foregroundMark x1="27074" y1="76555" x2="47598" y2="85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4519" r="26237"/>
          <a:stretch/>
        </p:blipFill>
        <p:spPr>
          <a:xfrm>
            <a:off x="6820742" y="2939941"/>
            <a:ext cx="704067" cy="655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80" y="2996034"/>
            <a:ext cx="449943" cy="567398"/>
          </a:xfrm>
          <a:prstGeom prst="rect">
            <a:avLst/>
          </a:prstGeom>
        </p:spPr>
      </p:pic>
      <p:pic>
        <p:nvPicPr>
          <p:cNvPr id="50" name="Picture 9" descr="HIW_RFID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806" y="2961767"/>
            <a:ext cx="222570" cy="24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894" y="2911442"/>
            <a:ext cx="971167" cy="64704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5983598" y="2656551"/>
            <a:ext cx="314139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 anchor="b">
            <a:spAutoFit/>
          </a:bodyPr>
          <a:lstStyle>
            <a:defPPr>
              <a:defRPr lang="ru-RU"/>
            </a:defPPr>
            <a:lvl1pPr algn="ctr" eaLnBrk="1" hangingPunct="1">
              <a:lnSpc>
                <a:spcPct val="100000"/>
              </a:lnSpc>
              <a:defRPr sz="1600">
                <a:solidFill>
                  <a:srgbClr val="00B0F0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latin typeface="Futura Bk" pitchFamily="34" charset="0"/>
              </a:defRPr>
            </a:lvl2pPr>
            <a:lvl3pPr marL="1143000" indent="-228600" eaLnBrk="0" hangingPunct="0">
              <a:defRPr sz="1000">
                <a:latin typeface="Futura Bk" pitchFamily="34" charset="0"/>
              </a:defRPr>
            </a:lvl3pPr>
            <a:lvl4pPr marL="1600200" indent="-228600" eaLnBrk="0" hangingPunct="0">
              <a:defRPr sz="1000">
                <a:latin typeface="Futura Bk" pitchFamily="34" charset="0"/>
              </a:defRPr>
            </a:lvl4pPr>
            <a:lvl5pPr marL="2057400" indent="-228600" eaLnBrk="0" hangingPunct="0">
              <a:defRPr sz="1000"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latin typeface="Futura Bk" pitchFamily="34" charset="0"/>
              </a:defRPr>
            </a:lvl9pPr>
          </a:lstStyle>
          <a:p>
            <a:pPr algn="r">
              <a:spcAft>
                <a:spcPts val="1200"/>
              </a:spcAft>
            </a:pPr>
            <a:r>
              <a:rPr lang="ru-RU" dirty="0"/>
              <a:t>Авторизация </a:t>
            </a:r>
            <a:r>
              <a:rPr lang="ru-RU" dirty="0" smtClean="0"/>
              <a:t>на устройстве</a:t>
            </a:r>
          </a:p>
          <a:p>
            <a:pPr algn="l"/>
            <a:endParaRPr lang="ru-RU" dirty="0"/>
          </a:p>
          <a:p>
            <a:pPr algn="l"/>
            <a:endParaRPr lang="en-US" dirty="0" smtClean="0"/>
          </a:p>
          <a:p>
            <a:pPr algn="r"/>
            <a:r>
              <a:rPr lang="ru-RU" sz="1200" dirty="0" smtClean="0"/>
              <a:t>(карта, дактилоскопия, </a:t>
            </a:r>
            <a:r>
              <a:rPr lang="en-US" sz="1200" dirty="0" smtClean="0"/>
              <a:t>QR</a:t>
            </a:r>
            <a:r>
              <a:rPr lang="ru-RU" sz="1200" dirty="0" smtClean="0"/>
              <a:t>…)</a:t>
            </a:r>
            <a:endParaRPr lang="en-US" sz="12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94" b="97706" l="585" r="98246">
                        <a14:foregroundMark x1="13450" y1="63303" x2="13450" y2="63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186" y="1886169"/>
            <a:ext cx="2088091" cy="1326807"/>
          </a:xfrm>
          <a:prstGeom prst="rect">
            <a:avLst/>
          </a:prstGeom>
        </p:spPr>
      </p:pic>
      <p:sp>
        <p:nvSpPr>
          <p:cNvPr id="51" name="Скругленный прямоугольник 50"/>
          <p:cNvSpPr/>
          <p:nvPr/>
        </p:nvSpPr>
        <p:spPr bwMode="auto">
          <a:xfrm>
            <a:off x="4659367" y="5131080"/>
            <a:ext cx="1179882" cy="5263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>
              <a:rot lat="0" lon="0" rev="10800000"/>
            </a:lightRig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ОК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3683" b="64066" l="54476" r="84314">
                        <a14:foregroundMark x1="63683" y1="39386" x2="62319" y2="52430"/>
                        <a14:foregroundMark x1="66922" y1="57161" x2="60273" y2="51535"/>
                        <a14:foregroundMark x1="67604" y1="58056" x2="61211" y2="58312"/>
                        <a14:foregroundMark x1="60529" y1="57928" x2="59591" y2="46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429" t="12360" r="14563" b="41057"/>
          <a:stretch/>
        </p:blipFill>
        <p:spPr>
          <a:xfrm flipH="1">
            <a:off x="6258333" y="3789040"/>
            <a:ext cx="2235478" cy="2670162"/>
          </a:xfrm>
          <a:prstGeom prst="rect">
            <a:avLst/>
          </a:prstGeom>
        </p:spPr>
      </p:pic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6378185" y="723049"/>
            <a:ext cx="885113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B0F0"/>
                </a:solidFill>
                <a:latin typeface="Arial" charset="0"/>
              </a:rPr>
              <a:t>Печать</a:t>
            </a:r>
            <a:endParaRPr lang="ru-RU" sz="1600" dirty="0">
              <a:solidFill>
                <a:srgbClr val="00B0F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22135 -0.21829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35 -0.21829 L -0.23507 -0.0439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"/>
                            </p:stCondLst>
                            <p:childTnLst>
                              <p:par>
                                <p:cTn id="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4 0.07708 L -0.01753 -0.09445 C -0.01961 -0.13148 -0.00798 -0.16551 0.01198 -0.18704 C 0.03368 -0.21227 0.05938 -0.21875 0.08768 -0.21088 L 0.21077 -0.17593 " pathEditMode="relative" rAng="3000000" ptsTypes="AAAAA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951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12327 0.2294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1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100"/>
                            </p:stCondLst>
                            <p:childTnLst>
                              <p:par>
                                <p:cTn id="12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06702 -0.04792 C 0.08108 -0.05856 0.10209 -0.06435 0.12396 -0.06435 C 0.14896 -0.06435 0.16893 -0.05856 0.18299 -0.04792 L 0.25 -3.7037E-7 " pathEditMode="relative" rAng="0" ptsTypes="AAAAA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218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1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0.03612 L -0.09792 -0.07083 C -0.11025 -0.09305 -0.13299 -0.12129 -0.15868 -0.1493 C -0.18733 -0.17939 -0.21146 -0.19907 -0.2316 -0.21064 L -0.32379 -0.26481 " pathEditMode="relative" rAng="18480000" ptsTypes="AAAAA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-1680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2616 L 0.44982 -0.0921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-5926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9" grpId="0" animBg="1"/>
      <p:bldP spid="47" grpId="0" animBg="1"/>
      <p:bldP spid="18" grpId="0" animBg="1"/>
      <p:bldP spid="45" grpId="0"/>
      <p:bldP spid="39" grpId="0"/>
      <p:bldP spid="43" grpId="0"/>
      <p:bldP spid="42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40" grpId="0"/>
      <p:bldP spid="51" grpId="0" animBg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877887"/>
          </a:xfrm>
        </p:spPr>
        <p:txBody>
          <a:bodyPr/>
          <a:lstStyle/>
          <a:p>
            <a:r>
              <a:rPr lang="ru-RU" altLang="ru-RU" dirty="0" smtClean="0"/>
              <a:t>Способы авторизации</a:t>
            </a:r>
            <a:endParaRPr lang="en-GB" altLang="ru-RU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79389" y="1285875"/>
            <a:ext cx="8703354" cy="509587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altLang="ru-RU" sz="2400" dirty="0" smtClean="0"/>
              <a:t>Бесконтактные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карты:</a:t>
            </a:r>
          </a:p>
          <a:p>
            <a:pPr lvl="1">
              <a:spcBef>
                <a:spcPts val="600"/>
              </a:spcBef>
            </a:pPr>
            <a:r>
              <a:rPr lang="en-US" altLang="ru-RU" dirty="0" smtClean="0"/>
              <a:t>HID </a:t>
            </a:r>
            <a:r>
              <a:rPr lang="ru-RU" altLang="ru-RU" dirty="0" smtClean="0"/>
              <a:t>(</a:t>
            </a:r>
            <a:r>
              <a:rPr lang="en-US" altLang="ru-RU" dirty="0" smtClean="0"/>
              <a:t>I</a:t>
            </a:r>
            <a:r>
              <a:rPr lang="ru-RU" altLang="ru-RU" dirty="0" smtClean="0"/>
              <a:t>, </a:t>
            </a:r>
            <a:r>
              <a:rPr lang="en-US" altLang="ru-RU" dirty="0" smtClean="0"/>
              <a:t>II</a:t>
            </a:r>
            <a:r>
              <a:rPr lang="ru-RU" altLang="ru-RU" dirty="0" smtClean="0"/>
              <a:t>)</a:t>
            </a:r>
            <a:r>
              <a:rPr lang="en-US" altLang="ru-RU" dirty="0" smtClean="0"/>
              <a:t>, EM-</a:t>
            </a:r>
            <a:r>
              <a:rPr lang="ru-RU" altLang="ru-RU" dirty="0" smtClean="0"/>
              <a:t> </a:t>
            </a:r>
            <a:r>
              <a:rPr lang="en-US" altLang="ru-RU" dirty="0" smtClean="0"/>
              <a:t>Marine, </a:t>
            </a:r>
            <a:r>
              <a:rPr lang="en-US" altLang="ru-RU" dirty="0" err="1" smtClean="0"/>
              <a:t>Mifare</a:t>
            </a:r>
            <a:r>
              <a:rPr lang="en-US" altLang="ru-RU" dirty="0" smtClean="0"/>
              <a:t>, </a:t>
            </a:r>
            <a:r>
              <a:rPr lang="en-US" altLang="ru-RU" dirty="0" err="1" smtClean="0"/>
              <a:t>iClass</a:t>
            </a:r>
            <a:r>
              <a:rPr lang="en-US" altLang="ru-RU" dirty="0" smtClean="0"/>
              <a:t>, </a:t>
            </a:r>
            <a:r>
              <a:rPr lang="en-US" altLang="ru-RU" dirty="0" err="1" smtClean="0"/>
              <a:t>Hitag</a:t>
            </a:r>
            <a:r>
              <a:rPr lang="en-US" altLang="ru-RU" dirty="0" smtClean="0"/>
              <a:t>, </a:t>
            </a:r>
            <a:r>
              <a:rPr lang="en-US" altLang="ru-RU" dirty="0" err="1" smtClean="0"/>
              <a:t>Cotag</a:t>
            </a:r>
            <a:r>
              <a:rPr lang="en-US" altLang="ru-RU" dirty="0" smtClean="0"/>
              <a:t>,</a:t>
            </a:r>
            <a:r>
              <a:rPr lang="ru-RU" altLang="ru-RU" dirty="0" smtClean="0"/>
              <a:t> …</a:t>
            </a:r>
          </a:p>
          <a:p>
            <a:pPr lvl="1">
              <a:spcBef>
                <a:spcPts val="600"/>
              </a:spcBef>
            </a:pPr>
            <a:r>
              <a:rPr lang="en-US" altLang="ru-RU" dirty="0" err="1" smtClean="0"/>
              <a:t>Legic</a:t>
            </a:r>
            <a:r>
              <a:rPr lang="en-US" altLang="ru-RU" dirty="0" smtClean="0"/>
              <a:t>, </a:t>
            </a:r>
            <a:r>
              <a:rPr lang="en-US" altLang="ru-RU" dirty="0" err="1" smtClean="0"/>
              <a:t>Indala</a:t>
            </a:r>
            <a:r>
              <a:rPr lang="en-US" altLang="ru-RU" dirty="0" smtClean="0"/>
              <a:t>, ISO,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en-US" altLang="ru-RU" dirty="0" err="1" smtClean="0"/>
              <a:t>Deister</a:t>
            </a:r>
            <a:r>
              <a:rPr lang="en-US" altLang="ru-RU" dirty="0" smtClean="0"/>
              <a:t>, Paxton, …</a:t>
            </a:r>
            <a:endParaRPr lang="ru-RU" altLang="ru-RU" dirty="0" smtClean="0"/>
          </a:p>
          <a:p>
            <a:pPr>
              <a:spcBef>
                <a:spcPts val="1200"/>
              </a:spcBef>
            </a:pPr>
            <a:r>
              <a:rPr lang="en-US" altLang="ru-RU" sz="2400" dirty="0" smtClean="0"/>
              <a:t>AD </a:t>
            </a:r>
            <a:r>
              <a:rPr lang="en-US" altLang="ru-RU" sz="2400" dirty="0"/>
              <a:t>Username/Password</a:t>
            </a:r>
            <a:endParaRPr lang="ru-RU" altLang="ru-RU" sz="2400" dirty="0"/>
          </a:p>
          <a:p>
            <a:pPr>
              <a:spcBef>
                <a:spcPts val="1200"/>
              </a:spcBef>
            </a:pPr>
            <a:r>
              <a:rPr lang="en-US" altLang="ru-RU" sz="2400" dirty="0" smtClean="0"/>
              <a:t>PIN</a:t>
            </a:r>
            <a:r>
              <a:rPr lang="ru-RU" altLang="ru-RU" sz="2400" dirty="0" smtClean="0"/>
              <a:t>-коды </a:t>
            </a:r>
            <a:endParaRPr lang="ru-RU" altLang="ru-RU" sz="2400" dirty="0"/>
          </a:p>
          <a:p>
            <a:pPr>
              <a:spcBef>
                <a:spcPts val="1200"/>
              </a:spcBef>
            </a:pPr>
            <a:r>
              <a:rPr lang="ru-RU" altLang="ru-RU" sz="2400" dirty="0" smtClean="0"/>
              <a:t>Магнитные </a:t>
            </a:r>
            <a:r>
              <a:rPr lang="ru-RU" altLang="ru-RU" sz="2400" dirty="0"/>
              <a:t>карты</a:t>
            </a:r>
          </a:p>
          <a:p>
            <a:pPr>
              <a:spcBef>
                <a:spcPts val="1200"/>
              </a:spcBef>
            </a:pPr>
            <a:r>
              <a:rPr lang="ru-RU" altLang="ru-RU" sz="2400" dirty="0"/>
              <a:t>Штрих-коды </a:t>
            </a:r>
            <a:r>
              <a:rPr lang="en-US" altLang="ru-RU" sz="2400" dirty="0"/>
              <a:t>(QR)</a:t>
            </a:r>
            <a:endParaRPr lang="ru-RU" altLang="ru-RU" sz="2400" dirty="0"/>
          </a:p>
          <a:p>
            <a:pPr>
              <a:spcBef>
                <a:spcPts val="1200"/>
              </a:spcBef>
            </a:pPr>
            <a:r>
              <a:rPr lang="ru-RU" altLang="ru-RU" sz="2400" dirty="0"/>
              <a:t>Сканер отпечатков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пальцев</a:t>
            </a:r>
            <a:r>
              <a:rPr lang="ru-RU" altLang="ru-RU" sz="2400" b="1" dirty="0" smtClean="0"/>
              <a:t> </a:t>
            </a:r>
            <a:endParaRPr lang="en-GB" altLang="ru-RU" sz="2400" b="1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GB" altLang="ru-RU" sz="2400" dirty="0"/>
          </a:p>
        </p:txBody>
      </p:sp>
      <p:pic>
        <p:nvPicPr>
          <p:cNvPr id="1536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7" y="212045"/>
            <a:ext cx="1367065" cy="136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652212" y="2527690"/>
            <a:ext cx="4348681" cy="3525964"/>
            <a:chOff x="4652212" y="2527690"/>
            <a:chExt cx="4348681" cy="3525964"/>
          </a:xfrm>
        </p:grpSpPr>
        <p:pic>
          <p:nvPicPr>
            <p:cNvPr id="15368" name="Рисунок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93" t="-30" r="2326" b="15082"/>
            <a:stretch/>
          </p:blipFill>
          <p:spPr bwMode="auto">
            <a:xfrm>
              <a:off x="4652212" y="2527690"/>
              <a:ext cx="1421539" cy="1066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6" r="20360" b="14959"/>
            <a:stretch/>
          </p:blipFill>
          <p:spPr>
            <a:xfrm>
              <a:off x="4652212" y="3659039"/>
              <a:ext cx="1421539" cy="106615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4"/>
            <a:stretch/>
          </p:blipFill>
          <p:spPr>
            <a:xfrm>
              <a:off x="6119002" y="4453237"/>
              <a:ext cx="2881891" cy="160041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2"/>
            <a:stretch/>
          </p:blipFill>
          <p:spPr>
            <a:xfrm>
              <a:off x="6119002" y="2527690"/>
              <a:ext cx="2881891" cy="187585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colorTemperature colorTemp="5783"/>
                      </a14:imgEffect>
                      <a14:imgEffect>
                        <a14:saturation sat="140000"/>
                      </a14:imgEffect>
                      <a14:imgEffect>
                        <a14:brightnessContrast bright="13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2" t="19271" r="17932" b="12930"/>
            <a:stretch/>
          </p:blipFill>
          <p:spPr>
            <a:xfrm rot="16200000">
              <a:off x="4729225" y="4709128"/>
              <a:ext cx="1267513" cy="142153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r>
              <a:rPr lang="ru-RU" altLang="ru-RU" smtClean="0"/>
              <a:t>Полная интеграция с существующей инфраструктурой</a:t>
            </a:r>
            <a:endParaRPr lang="en-GB" altLang="ru-RU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dirty="0" smtClean="0"/>
              <a:t>Поддержка печати из различных операционных систем   </a:t>
            </a:r>
            <a:endParaRPr lang="en-GB" dirty="0" smtClean="0"/>
          </a:p>
          <a:p>
            <a:pPr lvl="1">
              <a:lnSpc>
                <a:spcPct val="90000"/>
              </a:lnSpc>
              <a:defRPr/>
            </a:pPr>
            <a:r>
              <a:rPr lang="en-GB" sz="2000" dirty="0"/>
              <a:t>Windows</a:t>
            </a:r>
            <a:r>
              <a:rPr lang="en-GB" sz="2000" baseline="30000" dirty="0"/>
              <a:t>®</a:t>
            </a:r>
            <a:r>
              <a:rPr lang="en-GB" sz="2000" dirty="0"/>
              <a:t> (</a:t>
            </a:r>
            <a:r>
              <a:rPr lang="ru-RU" sz="2000" dirty="0"/>
              <a:t>начиная с </a:t>
            </a:r>
            <a:r>
              <a:rPr lang="en-US" sz="2000" dirty="0"/>
              <a:t>Win95)</a:t>
            </a:r>
            <a:endParaRPr lang="en-GB" sz="2000" dirty="0"/>
          </a:p>
          <a:p>
            <a:pPr lvl="1">
              <a:lnSpc>
                <a:spcPct val="90000"/>
              </a:lnSpc>
              <a:defRPr/>
            </a:pPr>
            <a:r>
              <a:rPr lang="en-GB" sz="2000" dirty="0"/>
              <a:t>Apple</a:t>
            </a:r>
            <a:r>
              <a:rPr lang="en-GB" sz="2000" baseline="30000" dirty="0"/>
              <a:t>®</a:t>
            </a:r>
            <a:r>
              <a:rPr lang="en-GB" sz="2000" dirty="0"/>
              <a:t> Macintosh</a:t>
            </a:r>
            <a:r>
              <a:rPr lang="en-GB" sz="2000" baseline="30000" dirty="0"/>
              <a:t>®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/>
              <a:t>AS/400</a:t>
            </a:r>
            <a:r>
              <a:rPr lang="en-GB" sz="2000" baseline="30000" dirty="0"/>
              <a:t>®</a:t>
            </a:r>
            <a:r>
              <a:rPr lang="en-GB" sz="2000" dirty="0"/>
              <a:t> </a:t>
            </a:r>
            <a:r>
              <a:rPr lang="en-GB" sz="2000" dirty="0" err="1"/>
              <a:t>iSeries</a:t>
            </a:r>
            <a:endParaRPr lang="en-GB" sz="2000" dirty="0"/>
          </a:p>
          <a:p>
            <a:pPr lvl="1">
              <a:lnSpc>
                <a:spcPct val="90000"/>
              </a:lnSpc>
              <a:defRPr/>
            </a:pPr>
            <a:r>
              <a:rPr lang="en-GB" sz="2000" dirty="0"/>
              <a:t>LINUX/UNIX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dirty="0"/>
              <a:t>Другие ОС с поддержкой  протокола </a:t>
            </a:r>
            <a:r>
              <a:rPr lang="en-GB" sz="2000" dirty="0"/>
              <a:t>LPR</a:t>
            </a:r>
            <a:endParaRPr lang="ru-RU" sz="2000" dirty="0"/>
          </a:p>
          <a:p>
            <a:pPr marL="457200" lvl="1">
              <a:lnSpc>
                <a:spcPct val="90000"/>
              </a:lnSpc>
              <a:defRPr/>
            </a:pPr>
            <a:endParaRPr lang="en-GB" sz="2000" dirty="0"/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Интеграция с каталогами - </a:t>
            </a:r>
            <a:endParaRPr lang="en-GB" dirty="0" smtClean="0"/>
          </a:p>
          <a:p>
            <a:pPr lvl="1">
              <a:lnSpc>
                <a:spcPct val="90000"/>
              </a:lnSpc>
              <a:defRPr/>
            </a:pPr>
            <a:r>
              <a:rPr lang="en-GB" sz="2000" dirty="0"/>
              <a:t>Windows Active Directory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/>
              <a:t>Novell </a:t>
            </a:r>
            <a:r>
              <a:rPr lang="en-GB" sz="2000" dirty="0" err="1"/>
              <a:t>eDirectory</a:t>
            </a:r>
            <a:r>
              <a:rPr lang="en-GB" sz="2000" baseline="30000" dirty="0"/>
              <a:t>®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 err="1"/>
              <a:t>OpenLDAP</a:t>
            </a:r>
            <a:endParaRPr lang="en-GB" sz="2000" dirty="0"/>
          </a:p>
          <a:p>
            <a:pPr lvl="1">
              <a:lnSpc>
                <a:spcPct val="90000"/>
              </a:lnSpc>
              <a:defRPr/>
            </a:pPr>
            <a:r>
              <a:rPr lang="en-GB" sz="2000" dirty="0"/>
              <a:t>Comma Separated Values File (CSV)</a:t>
            </a:r>
          </a:p>
          <a:p>
            <a:pPr>
              <a:lnSpc>
                <a:spcPct val="90000"/>
              </a:lnSpc>
              <a:defRPr/>
            </a:pPr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7951" y="188913"/>
            <a:ext cx="7197725" cy="1223962"/>
          </a:xfrm>
        </p:spPr>
        <p:txBody>
          <a:bodyPr/>
          <a:lstStyle/>
          <a:p>
            <a:r>
              <a:rPr lang="ru-RU" altLang="ru-RU" smtClean="0"/>
              <a:t>Безопасность</a:t>
            </a:r>
            <a:endParaRPr lang="en-GB" altLang="ru-RU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ru-RU" b="1" dirty="0" smtClean="0">
                <a:solidFill>
                  <a:srgbClr val="99CC66"/>
                </a:solidFill>
              </a:rPr>
              <a:t>FollowMe</a:t>
            </a:r>
            <a:r>
              <a:rPr lang="en-GB" altLang="ru-RU" b="1" baseline="30000" dirty="0" smtClean="0">
                <a:solidFill>
                  <a:srgbClr val="99CC66"/>
                </a:solidFill>
              </a:rPr>
              <a:t>®</a:t>
            </a:r>
            <a:r>
              <a:rPr lang="en-GB" altLang="ru-RU" b="1" dirty="0" smtClean="0">
                <a:solidFill>
                  <a:srgbClr val="99CC66"/>
                </a:solidFill>
              </a:rPr>
              <a:t> Printing</a:t>
            </a:r>
          </a:p>
          <a:p>
            <a:pPr lvl="1"/>
            <a:r>
              <a:rPr lang="ru-RU" altLang="ru-RU" dirty="0" smtClean="0"/>
              <a:t>Безопасная печать документов после авторизации</a:t>
            </a:r>
            <a:endParaRPr lang="en-GB" altLang="ru-RU" dirty="0" smtClean="0"/>
          </a:p>
          <a:p>
            <a:pPr lvl="1"/>
            <a:r>
              <a:rPr lang="ru-RU" altLang="ru-RU" dirty="0" smtClean="0"/>
              <a:t>Безопасное хранение документов в очереди</a:t>
            </a:r>
          </a:p>
          <a:p>
            <a:pPr lvl="1"/>
            <a:endParaRPr lang="en-GB" altLang="ru-RU" dirty="0" smtClean="0"/>
          </a:p>
          <a:p>
            <a:r>
              <a:rPr lang="en-GB" altLang="ru-RU" b="1" dirty="0" smtClean="0">
                <a:solidFill>
                  <a:srgbClr val="99CC66"/>
                </a:solidFill>
              </a:rPr>
              <a:t>FollowMe</a:t>
            </a:r>
            <a:r>
              <a:rPr lang="en-GB" altLang="ru-RU" b="1" baseline="30000" dirty="0" smtClean="0">
                <a:solidFill>
                  <a:srgbClr val="99CC66"/>
                </a:solidFill>
              </a:rPr>
              <a:t>®</a:t>
            </a:r>
            <a:r>
              <a:rPr lang="en-GB" altLang="ru-RU" b="1" dirty="0" smtClean="0">
                <a:solidFill>
                  <a:srgbClr val="99CC66"/>
                </a:solidFill>
              </a:rPr>
              <a:t> Embedded</a:t>
            </a:r>
          </a:p>
          <a:p>
            <a:pPr lvl="1"/>
            <a:r>
              <a:rPr lang="ru-RU" altLang="ru-RU" dirty="0" smtClean="0"/>
              <a:t>Контроль доступа к всем функциям устройств МФУ – копирование, сканирование, цифровая отправка</a:t>
            </a:r>
            <a:endParaRPr lang="en-GB" altLang="ru-RU" dirty="0" smtClean="0"/>
          </a:p>
          <a:p>
            <a:pPr lvl="1"/>
            <a:r>
              <a:rPr lang="ru-RU" altLang="ru-RU" dirty="0" smtClean="0"/>
              <a:t>Подробный аудит и статистика</a:t>
            </a:r>
          </a:p>
          <a:p>
            <a:pPr lvl="1"/>
            <a:r>
              <a:rPr lang="ru-RU" altLang="ru-RU" dirty="0" smtClean="0"/>
              <a:t>Поддержка устройств НР, </a:t>
            </a:r>
            <a:r>
              <a:rPr lang="en-US" altLang="ru-RU" dirty="0" smtClean="0"/>
              <a:t>Xerox, Ricoh, Lexmark, Toshiba, Kyocera, Konica-Minolta, Oki</a:t>
            </a:r>
            <a:endParaRPr lang="en-GB" altLang="ru-RU" dirty="0" smtClean="0"/>
          </a:p>
          <a:p>
            <a:endParaRPr lang="en-GB" alt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TLE_BUILDING_BLOCKS">
  <a:themeElements>
    <a:clrScheme name="TITLE_ROAD_LIGH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_ROAD_LIGHTS">
      <a:majorFont>
        <a:latin typeface="Futura Lt BT"/>
        <a:ea typeface=""/>
        <a:cs typeface=""/>
      </a:majorFont>
      <a:minorFont>
        <a:latin typeface="Futura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TITLE_ROAD_LIGH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_ROAD_LIGH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_ROAD_LIGH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_ROAD_LIGH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_ROAD_LIGH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_ROAD_LIGH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_ROAD_LIGH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_ROAD_LIGH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_ROAD_LIGH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_ROAD_LIGH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_ROAD_LIGH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_ROAD_LIGH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Futura Lt BT"/>
        <a:ea typeface=""/>
        <a:cs typeface=""/>
      </a:majorFont>
      <a:minorFont>
        <a:latin typeface="Futura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Futura Lt BT"/>
        <a:ea typeface=""/>
        <a:cs typeface=""/>
      </a:majorFont>
      <a:minorFont>
        <a:latin typeface="Futura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RD2007031601 (Ringdale - PPT - Template - HP - en-us)</Template>
  <TotalTime>3078</TotalTime>
  <Words>1208</Words>
  <Application>Microsoft Office PowerPoint</Application>
  <PresentationFormat>Экран (4:3)</PresentationFormat>
  <Paragraphs>269</Paragraphs>
  <Slides>28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 Unicode MS</vt:lpstr>
      <vt:lpstr>Arial</vt:lpstr>
      <vt:lpstr>Arial Narrow</vt:lpstr>
      <vt:lpstr>Futura Bk</vt:lpstr>
      <vt:lpstr>Futura Hv</vt:lpstr>
      <vt:lpstr>Futura Lt BT</vt:lpstr>
      <vt:lpstr>Times New Roman</vt:lpstr>
      <vt:lpstr>Wingdings</vt:lpstr>
      <vt:lpstr>1_TITLE_BUILDING_BLOCKS</vt:lpstr>
      <vt:lpstr>1_WHITE</vt:lpstr>
      <vt:lpstr>2_WHITE</vt:lpstr>
      <vt:lpstr>FollowMe® Универсальная система печати</vt:lpstr>
      <vt:lpstr>FollowMe® - 15 лет успеха</vt:lpstr>
      <vt:lpstr> Locations and Distribution </vt:lpstr>
      <vt:lpstr>FollowMe - контроль и учет печати и копирования</vt:lpstr>
      <vt:lpstr>Возможности FollowMe®</vt:lpstr>
      <vt:lpstr>Принцип работы FollowMe</vt:lpstr>
      <vt:lpstr>Способы авторизации</vt:lpstr>
      <vt:lpstr>Полная интеграция с существующей инфраструктурой</vt:lpstr>
      <vt:lpstr>Безопасность</vt:lpstr>
      <vt:lpstr>Политики и печать по правилам</vt:lpstr>
      <vt:lpstr>Политики и печать по правилам</vt:lpstr>
      <vt:lpstr>Поддержка формата XPS</vt:lpstr>
      <vt:lpstr>Универсальная печать</vt:lpstr>
      <vt:lpstr>Простота обслуживания</vt:lpstr>
      <vt:lpstr>Web-Printing и печать без драйверов</vt:lpstr>
      <vt:lpstr>FM Q-Server V 6</vt:lpstr>
      <vt:lpstr>Отчеты</vt:lpstr>
      <vt:lpstr>Таблицы и графики</vt:lpstr>
      <vt:lpstr>FollowMe Embedded </vt:lpstr>
      <vt:lpstr>Упрощение использования МФУ</vt:lpstr>
      <vt:lpstr>Презентация PowerPoint</vt:lpstr>
      <vt:lpstr>FollowMe - сокращение расходов </vt:lpstr>
      <vt:lpstr>FollowMe - сокращение расходов </vt:lpstr>
      <vt:lpstr>FollowMe - сокращение расходов </vt:lpstr>
      <vt:lpstr>FollowMe - сокращение расходов </vt:lpstr>
      <vt:lpstr>FollowMe - преимущества</vt:lpstr>
      <vt:lpstr>FollowMe – 15 лет успеха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Nicotech - FollowMe</dc:title>
  <dc:creator>Nicotech</dc:creator>
  <cp:lastModifiedBy>Edward Solodov</cp:lastModifiedBy>
  <cp:revision>215</cp:revision>
  <dcterms:created xsi:type="dcterms:W3CDTF">2007-10-11T21:48:14Z</dcterms:created>
  <dcterms:modified xsi:type="dcterms:W3CDTF">2016-01-18T13:59:03Z</dcterms:modified>
</cp:coreProperties>
</file>