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91" r:id="rId3"/>
    <p:sldMasterId id="2147483709" r:id="rId4"/>
    <p:sldMasterId id="2147483718" r:id="rId5"/>
    <p:sldMasterId id="2147483727" r:id="rId6"/>
    <p:sldMasterId id="2147483736" r:id="rId7"/>
    <p:sldMasterId id="2147483745" r:id="rId8"/>
    <p:sldMasterId id="2147483754" r:id="rId9"/>
    <p:sldMasterId id="2147483772" r:id="rId10"/>
  </p:sldMasterIdLst>
  <p:notesMasterIdLst>
    <p:notesMasterId r:id="rId34"/>
  </p:notesMasterIdLst>
  <p:sldIdLst>
    <p:sldId id="288" r:id="rId11"/>
    <p:sldId id="305" r:id="rId12"/>
    <p:sldId id="260" r:id="rId13"/>
    <p:sldId id="261" r:id="rId14"/>
    <p:sldId id="262" r:id="rId15"/>
    <p:sldId id="306" r:id="rId16"/>
    <p:sldId id="294" r:id="rId17"/>
    <p:sldId id="332" r:id="rId18"/>
    <p:sldId id="295" r:id="rId19"/>
    <p:sldId id="326" r:id="rId20"/>
    <p:sldId id="329" r:id="rId21"/>
    <p:sldId id="330" r:id="rId22"/>
    <p:sldId id="331" r:id="rId23"/>
    <p:sldId id="299" r:id="rId24"/>
    <p:sldId id="316" r:id="rId25"/>
    <p:sldId id="300" r:id="rId26"/>
    <p:sldId id="317" r:id="rId27"/>
    <p:sldId id="309" r:id="rId28"/>
    <p:sldId id="298" r:id="rId29"/>
    <p:sldId id="327" r:id="rId30"/>
    <p:sldId id="292" r:id="rId31"/>
    <p:sldId id="319" r:id="rId32"/>
    <p:sldId id="324" r:id="rId33"/>
  </p:sldIdLst>
  <p:sldSz cx="9144000" cy="5143500" type="screen16x9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02F"/>
    <a:srgbClr val="009403"/>
    <a:srgbClr val="005300"/>
    <a:srgbClr val="60BB46"/>
    <a:srgbClr val="05B59E"/>
    <a:srgbClr val="B7D99C"/>
    <a:srgbClr val="6CC7BE"/>
    <a:srgbClr val="A6CE39"/>
    <a:srgbClr val="4C4C4D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5" autoAdjust="0"/>
    <p:restoredTop sz="76396" autoAdjust="0"/>
  </p:normalViewPr>
  <p:slideViewPr>
    <p:cSldViewPr>
      <p:cViewPr varScale="1">
        <p:scale>
          <a:sx n="86" d="100"/>
          <a:sy n="86" d="100"/>
        </p:scale>
        <p:origin x="516" y="60"/>
      </p:cViewPr>
      <p:guideLst>
        <p:guide orient="horz" pos="1620"/>
        <p:guide pos="2880"/>
        <p:guide pos="35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4F05DF34-483D-8845-892A-F3AD63944CC0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C007AD8B-8F42-1A46-B5D1-806A0A766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9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7AD8B-8F42-1A46-B5D1-806A0A7663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84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7AD8B-8F42-1A46-B5D1-806A0A76638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73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7AD8B-8F42-1A46-B5D1-806A0A76638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4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7AD8B-8F42-1A46-B5D1-806A0A76638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1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d13ed526c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9d13ed526c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3a416a6b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13a416a6b_0_23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80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7AD8B-8F42-1A46-B5D1-806A0A7663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49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7AD8B-8F42-1A46-B5D1-806A0A7663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5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7AD8B-8F42-1A46-B5D1-806A0A7663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0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7AD8B-8F42-1A46-B5D1-806A0A7663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6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7AD8B-8F42-1A46-B5D1-806A0A7663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7AD8B-8F42-1A46-B5D1-806A0A7663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6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598333" y="1682751"/>
            <a:ext cx="4944532" cy="101758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598333" y="2700338"/>
            <a:ext cx="4944532" cy="501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95275" y="4900613"/>
            <a:ext cx="322263" cy="139700"/>
          </a:xfr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246BD90D-65C8-4714-BB48-5C7D38DD5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18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229600" cy="425054"/>
          </a:xfrm>
        </p:spPr>
        <p:txBody>
          <a:bodyPr anchor="b">
            <a:normAutofit/>
          </a:bodyPr>
          <a:lstStyle>
            <a:lvl1pPr algn="r">
              <a:defRPr sz="18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058FC0-EA93-4F59-B454-1AC630B7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80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7060E-5CB0-44F9-B4D1-342C8FED1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83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265635"/>
            <a:ext cx="8229600" cy="15544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35159E-258E-45E2-B581-334733BE1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9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2A5D0-F7C0-4415-9B93-BC6A51180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710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635"/>
            <a:ext cx="8229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8A461F-F72E-4C4C-919F-16F3A7B30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33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635"/>
            <a:ext cx="4038600" cy="30206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635"/>
            <a:ext cx="4038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A8EE9-658B-4621-8123-091848386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711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635"/>
            <a:ext cx="4040188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65635"/>
            <a:ext cx="4041775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27B29-3453-472E-8EB9-6A91ED03A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70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1060847"/>
          </a:xfrm>
        </p:spPr>
        <p:txBody>
          <a:bodyPr anchor="t">
            <a:normAutofit/>
          </a:bodyPr>
          <a:lstStyle>
            <a:lvl1pPr algn="l">
              <a:defRPr sz="20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0814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65635"/>
            <a:ext cx="3008313" cy="30206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B5923-1055-4C25-9174-4F37FB6CD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615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229600" cy="425054"/>
          </a:xfrm>
        </p:spPr>
        <p:txBody>
          <a:bodyPr anchor="b">
            <a:normAutofit/>
          </a:bodyPr>
          <a:lstStyle>
            <a:lvl1pPr algn="r">
              <a:defRPr sz="18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058FC0-EA93-4F59-B454-1AC630B7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17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7060E-5CB0-44F9-B4D1-342C8FED1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74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14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265635"/>
            <a:ext cx="8229600" cy="15544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35159E-258E-45E2-B581-334733BE1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826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2A5D0-F7C0-4415-9B93-BC6A51180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830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635"/>
            <a:ext cx="8229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8A461F-F72E-4C4C-919F-16F3A7B30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50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635"/>
            <a:ext cx="4038600" cy="30206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635"/>
            <a:ext cx="4038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A8EE9-658B-4621-8123-091848386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655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635"/>
            <a:ext cx="4040188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65635"/>
            <a:ext cx="4041775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27B29-3453-472E-8EB9-6A91ED03A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148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1060847"/>
          </a:xfrm>
        </p:spPr>
        <p:txBody>
          <a:bodyPr anchor="t">
            <a:normAutofit/>
          </a:bodyPr>
          <a:lstStyle>
            <a:lvl1pPr algn="l">
              <a:defRPr sz="20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0814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65635"/>
            <a:ext cx="3008313" cy="30206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B5923-1055-4C25-9174-4F37FB6CD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496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229600" cy="425054"/>
          </a:xfrm>
        </p:spPr>
        <p:txBody>
          <a:bodyPr anchor="b">
            <a:normAutofit/>
          </a:bodyPr>
          <a:lstStyle>
            <a:lvl1pPr algn="r">
              <a:defRPr sz="18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058FC0-EA93-4F59-B454-1AC630B7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106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7060E-5CB0-44F9-B4D1-342C8FED1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383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265635"/>
            <a:ext cx="8229600" cy="15544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35159E-258E-45E2-B581-334733BE1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653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2A5D0-F7C0-4415-9B93-BC6A51180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06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34938" y="4767262"/>
            <a:ext cx="322262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1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635"/>
            <a:ext cx="8229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8A461F-F72E-4C4C-919F-16F3A7B30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693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635"/>
            <a:ext cx="4038600" cy="30206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635"/>
            <a:ext cx="4038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A8EE9-658B-4621-8123-091848386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269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635"/>
            <a:ext cx="4040188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65635"/>
            <a:ext cx="4041775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27B29-3453-472E-8EB9-6A91ED03A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65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1060847"/>
          </a:xfrm>
        </p:spPr>
        <p:txBody>
          <a:bodyPr anchor="t">
            <a:normAutofit/>
          </a:bodyPr>
          <a:lstStyle>
            <a:lvl1pPr algn="l">
              <a:defRPr sz="20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0814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65635"/>
            <a:ext cx="3008313" cy="30206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B5923-1055-4C25-9174-4F37FB6CD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917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229600" cy="425054"/>
          </a:xfrm>
        </p:spPr>
        <p:txBody>
          <a:bodyPr anchor="b">
            <a:normAutofit/>
          </a:bodyPr>
          <a:lstStyle>
            <a:lvl1pPr algn="r">
              <a:defRPr sz="18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058FC0-EA93-4F59-B454-1AC630B7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602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7060E-5CB0-44F9-B4D1-342C8FED1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493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265635"/>
            <a:ext cx="8229600" cy="15544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35159E-258E-45E2-B581-334733BE1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471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2A5D0-F7C0-4415-9B93-BC6A51180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59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635"/>
            <a:ext cx="8229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8A461F-F72E-4C4C-919F-16F3A7B30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319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635"/>
            <a:ext cx="4038600" cy="30206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635"/>
            <a:ext cx="4038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A8EE9-658B-4621-8123-091848386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84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265635"/>
            <a:ext cx="8229600" cy="15544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35159E-258E-45E2-B581-334733BE1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911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635"/>
            <a:ext cx="4040188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65635"/>
            <a:ext cx="4041775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27B29-3453-472E-8EB9-6A91ED03A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455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1060847"/>
          </a:xfrm>
        </p:spPr>
        <p:txBody>
          <a:bodyPr anchor="t">
            <a:normAutofit/>
          </a:bodyPr>
          <a:lstStyle>
            <a:lvl1pPr algn="l">
              <a:defRPr sz="20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0814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65635"/>
            <a:ext cx="3008313" cy="30206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B5923-1055-4C25-9174-4F37FB6CD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855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229600" cy="425054"/>
          </a:xfrm>
        </p:spPr>
        <p:txBody>
          <a:bodyPr anchor="b">
            <a:normAutofit/>
          </a:bodyPr>
          <a:lstStyle>
            <a:lvl1pPr algn="r">
              <a:defRPr sz="18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058FC0-EA93-4F59-B454-1AC630B7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149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7060E-5CB0-44F9-B4D1-342C8FED1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217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265635"/>
            <a:ext cx="8229600" cy="15544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35159E-258E-45E2-B581-334733BE1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396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2A5D0-F7C0-4415-9B93-BC6A51180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065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635"/>
            <a:ext cx="8229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8A461F-F72E-4C4C-919F-16F3A7B30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292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635"/>
            <a:ext cx="4038600" cy="30206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635"/>
            <a:ext cx="4038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A8EE9-658B-4621-8123-091848386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24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635"/>
            <a:ext cx="4040188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65635"/>
            <a:ext cx="4041775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27B29-3453-472E-8EB9-6A91ED03A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950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1060847"/>
          </a:xfrm>
        </p:spPr>
        <p:txBody>
          <a:bodyPr anchor="t">
            <a:normAutofit/>
          </a:bodyPr>
          <a:lstStyle>
            <a:lvl1pPr algn="l">
              <a:defRPr sz="20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0814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65635"/>
            <a:ext cx="3008313" cy="30206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B5923-1055-4C25-9174-4F37FB6CD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60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2A5D0-F7C0-4415-9B93-BC6A51180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632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229600" cy="425054"/>
          </a:xfrm>
        </p:spPr>
        <p:txBody>
          <a:bodyPr anchor="b">
            <a:normAutofit/>
          </a:bodyPr>
          <a:lstStyle>
            <a:lvl1pPr algn="r">
              <a:defRPr sz="18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058FC0-EA93-4F59-B454-1AC630B7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6665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7060E-5CB0-44F9-B4D1-342C8FED1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725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265635"/>
            <a:ext cx="8229600" cy="15544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35159E-258E-45E2-B581-334733BE1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431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2A5D0-F7C0-4415-9B93-BC6A51180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7754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635"/>
            <a:ext cx="8229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8A461F-F72E-4C4C-919F-16F3A7B30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5213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635"/>
            <a:ext cx="4038600" cy="30206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635"/>
            <a:ext cx="4038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A8EE9-658B-4621-8123-091848386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076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635"/>
            <a:ext cx="4040188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65635"/>
            <a:ext cx="4041775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27B29-3453-472E-8EB9-6A91ED03A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459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1060847"/>
          </a:xfrm>
        </p:spPr>
        <p:txBody>
          <a:bodyPr anchor="t">
            <a:normAutofit/>
          </a:bodyPr>
          <a:lstStyle>
            <a:lvl1pPr algn="l">
              <a:defRPr sz="20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0814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65635"/>
            <a:ext cx="3008313" cy="30206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B5923-1055-4C25-9174-4F37FB6CD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756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229600" cy="425054"/>
          </a:xfrm>
        </p:spPr>
        <p:txBody>
          <a:bodyPr anchor="b">
            <a:normAutofit/>
          </a:bodyPr>
          <a:lstStyle>
            <a:lvl1pPr algn="r">
              <a:defRPr sz="18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058FC0-EA93-4F59-B454-1AC630B7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955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7060E-5CB0-44F9-B4D1-342C8FED1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3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635"/>
            <a:ext cx="8229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8A461F-F72E-4C4C-919F-16F3A7B30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338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265635"/>
            <a:ext cx="8229600" cy="15544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35159E-258E-45E2-B581-334733BE1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820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2A5D0-F7C0-4415-9B93-BC6A51180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662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635"/>
            <a:ext cx="8229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8A461F-F72E-4C4C-919F-16F3A7B30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464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635"/>
            <a:ext cx="4038600" cy="30206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635"/>
            <a:ext cx="4038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A8EE9-658B-4621-8123-091848386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9015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635"/>
            <a:ext cx="4040188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65635"/>
            <a:ext cx="4041775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27B29-3453-472E-8EB9-6A91ED03A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964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1060847"/>
          </a:xfrm>
        </p:spPr>
        <p:txBody>
          <a:bodyPr anchor="t">
            <a:normAutofit/>
          </a:bodyPr>
          <a:lstStyle>
            <a:lvl1pPr algn="l">
              <a:defRPr sz="20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0814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65635"/>
            <a:ext cx="3008313" cy="30206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B5923-1055-4C25-9174-4F37FB6CD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296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229600" cy="425054"/>
          </a:xfrm>
        </p:spPr>
        <p:txBody>
          <a:bodyPr anchor="b">
            <a:normAutofit/>
          </a:bodyPr>
          <a:lstStyle>
            <a:lvl1pPr algn="r">
              <a:defRPr sz="18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058FC0-EA93-4F59-B454-1AC630B7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32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7060E-5CB0-44F9-B4D1-342C8FED1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631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520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468313" y="4900614"/>
            <a:ext cx="3979862" cy="15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16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265635"/>
            <a:ext cx="8229600" cy="15544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35159E-258E-45E2-B581-334733BE1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28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635"/>
            <a:ext cx="4038600" cy="30206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635"/>
            <a:ext cx="4038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A8EE9-658B-4621-8123-091848386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0769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2A5D0-F7C0-4415-9B93-BC6A51180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568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635"/>
            <a:ext cx="8229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8A461F-F72E-4C4C-919F-16F3A7B30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444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635"/>
            <a:ext cx="4038600" cy="30206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635"/>
            <a:ext cx="4038600" cy="30206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A8EE9-658B-4621-8123-091848386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308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635"/>
            <a:ext cx="4040188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65635"/>
            <a:ext cx="4041775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27B29-3453-472E-8EB9-6A91ED03A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3707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1060847"/>
          </a:xfrm>
        </p:spPr>
        <p:txBody>
          <a:bodyPr anchor="t">
            <a:normAutofit/>
          </a:bodyPr>
          <a:lstStyle>
            <a:lvl1pPr algn="l">
              <a:defRPr sz="20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0814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65635"/>
            <a:ext cx="3008313" cy="30206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B5923-1055-4C25-9174-4F37FB6CD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5963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229600" cy="425054"/>
          </a:xfrm>
        </p:spPr>
        <p:txBody>
          <a:bodyPr anchor="b">
            <a:normAutofit/>
          </a:bodyPr>
          <a:lstStyle>
            <a:lvl1pPr algn="r">
              <a:defRPr sz="18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058FC0-EA93-4F59-B454-1AC630B7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2597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7060E-5CB0-44F9-B4D1-342C8FED1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320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520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468313" y="4900614"/>
            <a:ext cx="3979862" cy="15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4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635"/>
            <a:ext cx="4040188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65635"/>
            <a:ext cx="4041775" cy="3655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5509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27B29-3453-472E-8EB9-6A91ED03A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55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1060847"/>
          </a:xfrm>
        </p:spPr>
        <p:txBody>
          <a:bodyPr anchor="t">
            <a:normAutofit/>
          </a:bodyPr>
          <a:lstStyle>
            <a:lvl1pPr algn="l">
              <a:defRPr sz="20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0814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F7F7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65635"/>
            <a:ext cx="3008313" cy="30206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B5923-1055-4C25-9174-4F37FB6CD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/Volumes/Studio/Client%20WIP/Papercut/PAP%201482%20Rebrand/Design/Stage%2004/PowerPoint/Links/PaperCut_PP%20Template%2016-9_PaperCut%20PP_Cover.jpg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3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4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139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025219-BB14-4A27-8E9E-9911C88F0E1F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12/2/2021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938" y="4767263"/>
            <a:ext cx="322262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C827DA-6D49-4382-BFFF-12515F225569}" type="slidenum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1030" name="PaperCut_PP Template 16-9_PaperCut PP_Cover.jpg" descr="/Volumes/Studio/Client WIP/Papercut/PAP 1482 Rebrand/Design/Stage 04/PowerPoint/Links/PaperCut_PP Template 16-9_PaperCut PP_Cover.jpg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82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aperCut_PP_StandardSlide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91344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275" y="4900613"/>
            <a:ext cx="322263" cy="139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D9D9D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9A66011-5D69-4C7F-9F2F-908A6D9E18AC}" type="slidenum">
              <a:rPr lang="en-US" altLang="en-U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7F7F7F"/>
          </a:solidFill>
          <a:latin typeface="Tahoma"/>
          <a:ea typeface="MS PGothic" panose="020B0600070205080204" pitchFamily="34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aperCut_PP_StandardSlide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91344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275" y="4900613"/>
            <a:ext cx="322263" cy="139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D9D9D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9A66011-5D69-4C7F-9F2F-908A6D9E18AC}" type="slidenum">
              <a:rPr lang="en-US" altLang="en-U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54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7F7F7F"/>
          </a:solidFill>
          <a:latin typeface="Tahoma"/>
          <a:ea typeface="MS PGothic" panose="020B0600070205080204" pitchFamily="34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aperCut_PP_StandardSlide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91344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275" y="4900613"/>
            <a:ext cx="322263" cy="139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D9D9D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9A66011-5D69-4C7F-9F2F-908A6D9E18AC}" type="slidenum">
              <a:rPr lang="en-US" altLang="en-U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56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7F7F7F"/>
          </a:solidFill>
          <a:latin typeface="Tahoma"/>
          <a:ea typeface="MS PGothic" panose="020B0600070205080204" pitchFamily="34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aperCut_PP_StandardSlide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91344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275" y="4900613"/>
            <a:ext cx="322263" cy="139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D9D9D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9A66011-5D69-4C7F-9F2F-908A6D9E18AC}" type="slidenum">
              <a:rPr lang="en-US" altLang="en-U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77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7F7F7F"/>
          </a:solidFill>
          <a:latin typeface="Tahoma"/>
          <a:ea typeface="MS PGothic" panose="020B0600070205080204" pitchFamily="34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aperCut_PP_StandardSlide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91344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275" y="4900613"/>
            <a:ext cx="322263" cy="139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D9D9D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9A66011-5D69-4C7F-9F2F-908A6D9E18AC}" type="slidenum">
              <a:rPr lang="en-US" altLang="en-U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6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7F7F7F"/>
          </a:solidFill>
          <a:latin typeface="Tahoma"/>
          <a:ea typeface="MS PGothic" panose="020B0600070205080204" pitchFamily="34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aperCut_PP_StandardSlide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91344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275" y="4900613"/>
            <a:ext cx="322263" cy="139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D9D9D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9A66011-5D69-4C7F-9F2F-908A6D9E18AC}" type="slidenum">
              <a:rPr lang="en-US" altLang="en-U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6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7F7F7F"/>
          </a:solidFill>
          <a:latin typeface="Tahoma"/>
          <a:ea typeface="MS PGothic" panose="020B0600070205080204" pitchFamily="34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aperCut_PP_StandardSlide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91344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275" y="4900613"/>
            <a:ext cx="322263" cy="139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D9D9D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9A66011-5D69-4C7F-9F2F-908A6D9E18AC}" type="slidenum">
              <a:rPr lang="en-US" altLang="en-U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96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7F7F7F"/>
          </a:solidFill>
          <a:latin typeface="Tahoma"/>
          <a:ea typeface="MS PGothic" panose="020B0600070205080204" pitchFamily="34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aperCut_PP_StandardSlide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91344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275" y="4900613"/>
            <a:ext cx="322263" cy="139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D9D9D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9A66011-5D69-4C7F-9F2F-908A6D9E18AC}" type="slidenum">
              <a:rPr lang="en-US" altLang="en-U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45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7F7F7F"/>
          </a:solidFill>
          <a:latin typeface="Tahoma"/>
          <a:ea typeface="MS PGothic" panose="020B0600070205080204" pitchFamily="34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aperCut_PP_StandardSlide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91344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275" y="4900613"/>
            <a:ext cx="322263" cy="139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D9D9D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9A66011-5D69-4C7F-9F2F-908A6D9E18AC}" type="slidenum">
              <a:rPr lang="en-US" altLang="en-U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27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82" r:id="rId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7F7F7F"/>
          </a:solidFill>
          <a:latin typeface="Tahoma"/>
          <a:ea typeface="MS PGothic" panose="020B0600070205080204" pitchFamily="34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7F7F7F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MS PGothic" panose="020B0600070205080204" pitchFamily="3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Relationship Id="rId5" Type="http://schemas.openxmlformats.org/officeDocument/2006/relationships/hyperlink" Target="http://www.papercutmf.ru/" TargetMode="External"/><Relationship Id="rId4" Type="http://schemas.openxmlformats.org/officeDocument/2006/relationships/hyperlink" Target="mailto:papercut@nicotech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percut.com/tour/report/" TargetMode="External"/><Relationship Id="rId3" Type="http://schemas.openxmlformats.org/officeDocument/2006/relationships/hyperlink" Target="http://www.papercut.com/tour/manage-printing/" TargetMode="External"/><Relationship Id="rId7" Type="http://schemas.openxmlformats.org/officeDocument/2006/relationships/hyperlink" Target="http://www.papercut.com/tour/web-pri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papercut.com/tour/manage-ipad-printing/" TargetMode="External"/><Relationship Id="rId5" Type="http://schemas.openxmlformats.org/officeDocument/2006/relationships/hyperlink" Target="http://www.papercut-mf.com/tour/secure-print-release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www.papercut-mf.com/tour/managing-user-payments/" TargetMode="External"/><Relationship Id="rId9" Type="http://schemas.openxmlformats.org/officeDocument/2006/relationships/hyperlink" Target="http://www.papercut.com/tour/print-quota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hyperlink" Target="http://www.papercut.com/tour/multi-server-multi-site-deployments/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7"/>
          <p:cNvSpPr txBox="1">
            <a:spLocks noChangeArrowheads="1"/>
          </p:cNvSpPr>
          <p:nvPr/>
        </p:nvSpPr>
        <p:spPr bwMode="auto">
          <a:xfrm>
            <a:off x="6646863" y="19637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20160" r="7316" b="24401"/>
          <a:stretch/>
        </p:blipFill>
        <p:spPr>
          <a:xfrm>
            <a:off x="6986490" y="4195250"/>
            <a:ext cx="1937248" cy="608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6490" y="4665498"/>
            <a:ext cx="1903466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indent="0" algn="r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  <a:latin typeface="Tahoma"/>
                <a:ea typeface="MS PGothic" panose="020B0600070205080204" pitchFamily="34" charset="-128"/>
                <a:cs typeface="Tahoma"/>
              </a:defRPr>
            </a:lvl1pPr>
            <a:lvl2pPr marL="0" lvl="1" indent="0" algn="r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anose="020B0600070205080204" pitchFamily="34" charset="-128"/>
                <a:cs typeface="Titi"/>
              </a:defRPr>
            </a:lvl2pPr>
            <a:lvl3pPr indent="0" algn="ctr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/>
                <a:ea typeface="MS PGothic" panose="020B0600070205080204" pitchFamily="34" charset="-128"/>
                <a:cs typeface="Tahoma"/>
              </a:defRPr>
            </a:lvl3pPr>
            <a:lvl4pPr indent="0" algn="ctr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/>
                <a:ea typeface="MS PGothic" panose="020B0600070205080204" pitchFamily="34" charset="-128"/>
                <a:cs typeface="Tahoma"/>
              </a:defRPr>
            </a:lvl4pPr>
            <a:lvl5pPr indent="0" algn="ctr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/>
                <a:ea typeface="MS PGothic" panose="020B0600070205080204" pitchFamily="34" charset="-128"/>
                <a:cs typeface="Tahoma"/>
              </a:defRPr>
            </a:lvl5pPr>
            <a:lvl6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200" dirty="0"/>
              <a:t>www.nicotech.ru</a:t>
            </a:r>
            <a:endParaRPr lang="ru-RU" sz="1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19956" y="3363838"/>
            <a:ext cx="4944532" cy="501650"/>
          </a:xfrm>
        </p:spPr>
        <p:txBody>
          <a:bodyPr>
            <a:normAutofit/>
          </a:bodyPr>
          <a:lstStyle/>
          <a:p>
            <a:r>
              <a:rPr lang="ru-RU" sz="1600" dirty="0"/>
              <a:t>Новое решение в портфеле НР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1C34FD-83BA-4DE3-A9AC-EE2F0DC8E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5486"/>
            <a:ext cx="7016719" cy="187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безопасная печать </a:t>
            </a:r>
            <a:r>
              <a:rPr lang="hr-HR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Find</a:t>
            </a:r>
            <a:r>
              <a:rPr lang="ru-RU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-</a:t>
            </a:r>
            <a:r>
              <a:rPr lang="hr-HR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Me</a:t>
            </a:r>
            <a:r>
              <a:rPr lang="ru-RU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D4EBB3-72C8-469F-A664-19D8E0B59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7804"/>
            <a:ext cx="5295944" cy="3838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566" y="267494"/>
            <a:ext cx="347333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Устройства НР  -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Поддержка оригинальных карт-ридеров от НР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CZ208A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X30D3A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6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Контроллер </a:t>
            </a:r>
            <a:r>
              <a:rPr lang="en-US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Fast Release</a:t>
            </a:r>
            <a:r>
              <a:rPr lang="ru-RU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566" y="267494"/>
            <a:ext cx="347333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Универсальная возможность подключения любого сетевого принтера и различных типов считывателей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862D39-8DB4-459E-8C89-53AD9D4C1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308570"/>
            <a:ext cx="3370634" cy="44941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4343E0-4948-431B-90FA-383DC0B49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3789"/>
            <a:ext cx="1904492" cy="25393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3AA093-2D38-4247-B24C-E67F42080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82876"/>
            <a:ext cx="2102050" cy="28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4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Education</a:t>
            </a:r>
            <a:r>
              <a:rPr lang="ru-RU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1" y="1140589"/>
            <a:ext cx="54006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Используется в сотнях учебных заведений по всему миру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Специальные цены для сектора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Education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Максимально учтены потребности печати студентов, преподавателей и особенности использования устройств в учебных заведениях</a:t>
            </a:r>
          </a:p>
          <a:p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Квоты, ограничения и возможность получения оплаты различными способами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Box 91">
            <a:extLst>
              <a:ext uri="{FF2B5EF4-FFF2-40B4-BE49-F238E27FC236}">
                <a16:creationId xmlns:a16="http://schemas.microsoft.com/office/drawing/2014/main" id="{1740F11D-948C-4AD2-9B22-1F9B8CABFB0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95088" y="193649"/>
            <a:ext cx="65015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defTabSz="801688" eaLnBrk="1" hangingPunct="1">
              <a:spcBef>
                <a:spcPct val="20000"/>
              </a:spcBef>
            </a:pPr>
            <a:r>
              <a:rPr lang="ru-RU" sz="2000" b="1" noProof="1">
                <a:solidFill>
                  <a:srgbClr val="009403"/>
                </a:solidFill>
                <a:latin typeface="+mj-lt"/>
                <a:cs typeface="Arial" charset="0"/>
              </a:rPr>
              <a:t>Решение, изначально придуманное для ВУЗов, колледжей и образовательных учреждений</a:t>
            </a:r>
            <a:endParaRPr lang="de-DE" sz="2000" b="1" noProof="1">
              <a:solidFill>
                <a:srgbClr val="009403"/>
              </a:solidFill>
              <a:latin typeface="+mj-lt"/>
              <a:cs typeface="Arial" charset="0"/>
            </a:endParaRPr>
          </a:p>
        </p:txBody>
      </p:sp>
      <p:pic>
        <p:nvPicPr>
          <p:cNvPr id="1026" name="Picture 2" descr="Save your school money with papercut print management">
            <a:extLst>
              <a:ext uri="{FF2B5EF4-FFF2-40B4-BE49-F238E27FC236}">
                <a16:creationId xmlns:a16="http://schemas.microsoft.com/office/drawing/2014/main" id="{8BE9524B-393E-4E8B-8187-A8C73392F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66" y="1419622"/>
            <a:ext cx="3071213" cy="20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9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B7D99C"/>
                </a:solidFill>
                <a:ea typeface="MS PGothic" panose="020B0600070205080204" pitchFamily="34" charset="-128"/>
              </a:rPr>
              <a:t>платежи</a:t>
            </a:r>
            <a:r>
              <a:rPr lang="ru-RU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0" y="948265"/>
            <a:ext cx="762000" cy="347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Box 91">
            <a:extLst>
              <a:ext uri="{FF2B5EF4-FFF2-40B4-BE49-F238E27FC236}">
                <a16:creationId xmlns:a16="http://schemas.microsoft.com/office/drawing/2014/main" id="{E554B4ED-9FF7-4DB2-8AA4-1BC53EE830C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95088" y="132094"/>
            <a:ext cx="65015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defTabSz="801688" eaLnBrk="1" hangingPunct="1">
              <a:spcBef>
                <a:spcPct val="20000"/>
              </a:spcBef>
            </a:pPr>
            <a:r>
              <a:rPr lang="ru-RU" sz="2000" b="1" noProof="1">
                <a:solidFill>
                  <a:srgbClr val="009403"/>
                </a:solidFill>
                <a:latin typeface="+mj-lt"/>
                <a:cs typeface="Arial" charset="0"/>
              </a:rPr>
              <a:t>Интеграция с онлайн платежными системами в России</a:t>
            </a:r>
          </a:p>
          <a:p>
            <a:pPr algn="ctr" defTabSz="801688" eaLnBrk="1" hangingPunct="1">
              <a:spcBef>
                <a:spcPct val="20000"/>
              </a:spcBef>
            </a:pPr>
            <a:r>
              <a:rPr lang="ru-RU" sz="2000" b="1" noProof="1">
                <a:solidFill>
                  <a:srgbClr val="009403"/>
                </a:solidFill>
                <a:latin typeface="+mj-lt"/>
                <a:cs typeface="Arial" charset="0"/>
              </a:rPr>
              <a:t> </a:t>
            </a:r>
            <a:endParaRPr lang="de-DE" sz="2000" b="1" noProof="1">
              <a:solidFill>
                <a:srgbClr val="009403"/>
              </a:solidFill>
              <a:latin typeface="+mj-lt"/>
              <a:cs typeface="Arial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4C4D039-FABF-4040-9FF9-E2005CCA9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7654"/>
            <a:ext cx="2987824" cy="161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6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B7D99C"/>
                </a:solidFill>
                <a:ea typeface="MS PGothic" panose="020B0600070205080204" pitchFamily="34" charset="-128"/>
              </a:rPr>
              <a:t>уведомления</a:t>
            </a:r>
            <a:r>
              <a:rPr lang="ru-RU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0" y="948265"/>
            <a:ext cx="762000" cy="347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80" y="102510"/>
            <a:ext cx="2880320" cy="2650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848" y="102510"/>
            <a:ext cx="3658741" cy="2650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889671"/>
            <a:ext cx="4617360" cy="13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2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архив печати</a:t>
            </a:r>
            <a:r>
              <a:rPr lang="en-US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0" y="948265"/>
            <a:ext cx="762000" cy="347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EC8E0C-66C4-486A-BF4E-9DA359CCE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" y="123478"/>
            <a:ext cx="6252083" cy="3117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8BA2EC-D8CD-4DDE-A664-E5BE5AE4938C}"/>
              </a:ext>
            </a:extLst>
          </p:cNvPr>
          <p:cNvSpPr txBox="1"/>
          <p:nvPr/>
        </p:nvSpPr>
        <p:spPr>
          <a:xfrm>
            <a:off x="226758" y="3325044"/>
            <a:ext cx="7297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Подробное логирование всех процессов печати-копирование-сканирование.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сохранять теневые копии всех печатаемых документов (или выборочно по заданным критериям)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26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5B59E"/>
                </a:solidFill>
                <a:ea typeface="MS PGothic" panose="020B0600070205080204" pitchFamily="34" charset="-128"/>
              </a:rPr>
              <a:t>фильтры для конвертации</a:t>
            </a:r>
            <a:r>
              <a:rPr lang="hr-HR" sz="2600" b="1" dirty="0">
                <a:solidFill>
                  <a:srgbClr val="05B59E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913835"/>
            <a:ext cx="43924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Конвертация в ч/б 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(для всех пользователей или для групп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Принудительная двусторонняя печать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(для всех пользователей или для групп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602" y="339502"/>
            <a:ext cx="4410678" cy="28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1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ограничения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503" y="123478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Ограничивайте доступ к цветной печати пользователям или их группам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176213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Разрешайте только одностороннюю или двустороннюю печать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176213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Назначайте максимальное количество страниц в заданиях на печать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176213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Ограничивайте доступные форматы бумаги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176213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Находите и отменяйте повторные задания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и так далее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55" y="129208"/>
            <a:ext cx="4191620" cy="36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отчёты</a:t>
            </a:r>
            <a:r>
              <a:rPr lang="ru-RU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294004" y="226059"/>
            <a:ext cx="398996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Более</a:t>
            </a:r>
            <a:r>
              <a:rPr kumimoji="0" lang="ru-RU" altLang="en-US" sz="16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r-HR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60</a:t>
            </a: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разных отчётов</a:t>
            </a:r>
            <a:endParaRPr kumimoji="0" lang="en-AU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PDF, Excel, HTML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По расписанию</a:t>
            </a:r>
            <a:r>
              <a:rPr lang="ru-RU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о</a:t>
            </a:r>
            <a:r>
              <a:rPr kumimoji="0" lang="ru-RU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тправка</a:t>
            </a: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по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Email</a:t>
            </a:r>
            <a:endParaRPr kumimoji="0" lang="en-AU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1" name="Picture 13" descr="business-widget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96" y="1105972"/>
            <a:ext cx="3722989" cy="381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885" y="238280"/>
            <a:ext cx="3834072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2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4333253"/>
            <a:ext cx="63455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5B59E"/>
                </a:solidFill>
                <a:ea typeface="MS PGothic" panose="020B0600070205080204" pitchFamily="34" charset="-128"/>
              </a:rPr>
              <a:t>цифровая подпись и водяные знаки</a:t>
            </a:r>
            <a:r>
              <a:rPr lang="en-US" sz="2600" b="1" dirty="0">
                <a:solidFill>
                  <a:srgbClr val="05B59E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  <a:endParaRPr lang="en-US" sz="2600" dirty="0">
              <a:solidFill>
                <a:srgbClr val="05B59E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948265"/>
            <a:ext cx="762000" cy="347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79929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Всегда можно понять кто напечатал данный документ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Усиливает безопасность и предотвращает утечки конфиденциальной информации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blog.papercut.com/wp-content/uploads/2018/03/digital-signature-example.png">
            <a:extLst>
              <a:ext uri="{FF2B5EF4-FFF2-40B4-BE49-F238E27FC236}">
                <a16:creationId xmlns:a16="http://schemas.microsoft.com/office/drawing/2014/main" id="{AFC0C1E5-41CA-43B8-8F7F-DAACBCAF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56" y="-20538"/>
            <a:ext cx="7979696" cy="26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5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4800" y="4333253"/>
            <a:ext cx="5589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accent5"/>
                </a:solidFill>
                <a:ea typeface="MS PGothic" panose="020B0600070205080204" pitchFamily="34" charset="-128"/>
              </a:rPr>
              <a:t>ключевые вопросы</a:t>
            </a:r>
            <a:r>
              <a:rPr lang="en-US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  <a:r>
              <a:rPr lang="ru-RU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 </a:t>
            </a:r>
            <a:endParaRPr lang="en-US" sz="2600" b="1" dirty="0">
              <a:solidFill>
                <a:schemeClr val="accent5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195" y="195486"/>
            <a:ext cx="53679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Зачем нам столько принтеров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ts val="18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Кто это всё печатает? </a:t>
            </a:r>
          </a:p>
          <a:p>
            <a:pPr marL="285750" indent="-285750">
              <a:spcBef>
                <a:spcPts val="18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Где мои распечатки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ts val="18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Как печатать с мобильных устройств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spcBef>
                <a:spcPts val="18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Как печатать конфиденциальные документы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spcBef>
                <a:spcPts val="18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Кому можно печатать в цвете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spcBef>
                <a:spcPts val="18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Как управлять функционалом МФУ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026" name="Picture 2" descr="Imagini pentru opti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90" y="2920"/>
            <a:ext cx="3505010" cy="262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0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3DCC6-70DB-4895-9906-975A6F6E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 </a:t>
            </a:r>
            <a:r>
              <a:rPr lang="ru-RU" dirty="0"/>
              <a:t>и сокращение расходов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BC9BE-2A47-47DB-9410-6A7487F8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 dirty="0">
                <a:solidFill>
                  <a:srgbClr val="99CC66"/>
                </a:solidFill>
              </a:rPr>
              <a:t>Сокращение расходов на печать при использовании </a:t>
            </a:r>
            <a:r>
              <a:rPr lang="en-US" b="1" dirty="0" err="1">
                <a:solidFill>
                  <a:srgbClr val="99CC66"/>
                </a:solidFill>
              </a:rPr>
              <a:t>PaperCut</a:t>
            </a:r>
            <a:r>
              <a:rPr lang="en-US" b="1" dirty="0">
                <a:solidFill>
                  <a:srgbClr val="99CC66"/>
                </a:solidFill>
              </a:rPr>
              <a:t> </a:t>
            </a:r>
            <a:r>
              <a:rPr lang="ru-RU" b="1" dirty="0">
                <a:solidFill>
                  <a:srgbClr val="99CC66"/>
                </a:solidFill>
              </a:rPr>
              <a:t>происходит за счет нескольких факторов 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Отсутствие на принтерах невостребованных распечаток (документы, которые пользователи отправляют на печать и забывают их забрать)</a:t>
            </a:r>
            <a:r>
              <a:rPr lang="en-US" dirty="0"/>
              <a:t>;</a:t>
            </a:r>
            <a:endParaRPr lang="ru-RU" dirty="0"/>
          </a:p>
          <a:p>
            <a:pPr>
              <a:defRPr/>
            </a:pPr>
            <a:r>
              <a:rPr lang="ru-RU" dirty="0"/>
              <a:t>Отсутствие повторной печати документов</a:t>
            </a:r>
            <a:r>
              <a:rPr lang="en-US" dirty="0"/>
              <a:t>;</a:t>
            </a:r>
            <a:endParaRPr lang="ru-RU" dirty="0"/>
          </a:p>
          <a:p>
            <a:pPr>
              <a:defRPr/>
            </a:pPr>
            <a:r>
              <a:rPr lang="ru-RU" dirty="0"/>
              <a:t>Резкое снижение печати личных документов</a:t>
            </a:r>
            <a:r>
              <a:rPr lang="en-US" dirty="0"/>
              <a:t>;</a:t>
            </a:r>
            <a:endParaRPr lang="ru-RU" dirty="0"/>
          </a:p>
          <a:p>
            <a:pPr>
              <a:defRPr/>
            </a:pPr>
            <a:r>
              <a:rPr lang="ru-RU" dirty="0"/>
              <a:t>Удешевление процессов печати за счет применения правил и условий перенаправления заданий на более производительные устройства</a:t>
            </a:r>
            <a:r>
              <a:rPr lang="en-US" dirty="0"/>
              <a:t>;</a:t>
            </a:r>
            <a:endParaRPr lang="ru-RU" dirty="0"/>
          </a:p>
          <a:p>
            <a:pPr>
              <a:defRPr/>
            </a:pPr>
            <a:r>
              <a:rPr lang="ru-RU" dirty="0"/>
              <a:t>Контроль использования цветной печати и принудительная конвертация в Ч/Б для определенных групп пользователей (типов документов, времени и т.д.)</a:t>
            </a:r>
            <a:r>
              <a:rPr lang="en-US" dirty="0"/>
              <a:t>;</a:t>
            </a:r>
            <a:endParaRPr lang="ru-RU" dirty="0"/>
          </a:p>
          <a:p>
            <a:pPr>
              <a:defRPr/>
            </a:pPr>
            <a:r>
              <a:rPr lang="ru-RU" dirty="0"/>
              <a:t>Контроль использования опций печати (двусторонняя печать, экономичный режим) и принудительное включение для групп пользователей (типов документов, времени и т.д.)</a:t>
            </a:r>
            <a:r>
              <a:rPr lang="en-US" dirty="0"/>
              <a:t>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415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0" y="330200"/>
            <a:ext cx="3380664" cy="4469648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Man-Install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78"/>
            <a:ext cx="2160240" cy="21602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33972" y="436828"/>
            <a:ext cx="1293812" cy="4801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ea typeface="MS PGothic" panose="020B0600070205080204" pitchFamily="34" charset="-128"/>
                <a:cs typeface="Arial" charset="0"/>
              </a:rPr>
              <a:t>Актуальные обновления</a:t>
            </a:r>
            <a:endParaRPr lang="en-GB" sz="1400" b="1" dirty="0">
              <a:solidFill>
                <a:prstClr val="white"/>
              </a:solidFill>
              <a:ea typeface="MS PGothic" panose="020B0600070205080204" pitchFamily="34" charset="-128"/>
              <a:cs typeface="Arial" charset="0"/>
            </a:endParaRPr>
          </a:p>
        </p:txBody>
      </p:sp>
      <p:pic>
        <p:nvPicPr>
          <p:cNvPr id="3" name="Picture 2" descr="Man-Notebook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71750"/>
            <a:ext cx="1728192" cy="17281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6280" y="2167228"/>
            <a:ext cx="136740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ea typeface="MS PGothic" panose="020B0600070205080204" pitchFamily="34" charset="-128"/>
                <a:cs typeface="Arial" charset="0"/>
              </a:rPr>
              <a:t>Простота в обслуживании</a:t>
            </a:r>
            <a:endParaRPr lang="en-GB" sz="1400" b="1" dirty="0">
              <a:solidFill>
                <a:prstClr val="white"/>
              </a:solidFill>
              <a:ea typeface="MS PGothic" panose="020B0600070205080204" pitchFamily="34" charset="-128"/>
              <a:cs typeface="Arial" charset="0"/>
            </a:endParaRPr>
          </a:p>
        </p:txBody>
      </p:sp>
      <p:pic>
        <p:nvPicPr>
          <p:cNvPr id="4" name="Picture 3" descr="Man-Cogs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43558"/>
            <a:ext cx="2304256" cy="230425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60240" y="3057222"/>
            <a:ext cx="154766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ea typeface="MS PGothic" panose="020B0600070205080204" pitchFamily="34" charset="-128"/>
                <a:cs typeface="Arial" charset="0"/>
              </a:rPr>
              <a:t>Подтверждённая надёжность</a:t>
            </a:r>
            <a:endParaRPr lang="en-US" sz="1400" b="1" dirty="0">
              <a:solidFill>
                <a:prstClr val="white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9704" y="4333253"/>
            <a:ext cx="45323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почему именно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3936504" y="501848"/>
            <a:ext cx="5207496" cy="378187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defTabSz="4572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defRPr/>
            </a:pPr>
            <a:endParaRPr lang="en-US" sz="100" b="1" u="sng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ПРОСТОТА УСТАНОВКИ И ИСПОЛЬЗВАНИЯ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Бесплатная 40‐дневная версия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PaperCut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endParaRPr lang="hr-HR" b="1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Простая модель лицензирования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endParaRPr lang="hr-HR" b="1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Оперативная техподдержка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8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/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Высочайшая надёжность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и предоставление послепродажных технических консультаций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Независимый от вендоров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программный клиент для большинства моделей МФУ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defTabSz="4572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defRPr/>
            </a:pPr>
            <a:endParaRPr lang="en-US" sz="1200" dirty="0">
              <a:solidFill>
                <a:srgbClr val="6D6E72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639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Простое лицензирование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  <a:r>
              <a:rPr lang="hr-HR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 </a:t>
            </a:r>
            <a:endParaRPr lang="en-US" sz="2600" dirty="0">
              <a:solidFill>
                <a:prstClr val="black">
                  <a:lumMod val="65000"/>
                  <a:lumOff val="3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A4E6DE8-350D-4E95-A3D8-C11D45012363}"/>
              </a:ext>
            </a:extLst>
          </p:cNvPr>
          <p:cNvSpPr/>
          <p:nvPr/>
        </p:nvSpPr>
        <p:spPr>
          <a:xfrm>
            <a:off x="305671" y="698376"/>
            <a:ext cx="69306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Лицензирование ТОЛЬКО по устройствам с авторизацией –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176213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Три типа лицензий – для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МФУ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HP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для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принтера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HP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(Enterprise)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 для любого устройства с внешним контроллером</a:t>
            </a:r>
          </a:p>
          <a:p>
            <a:pPr marL="633413" lvl="1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Пользователи – без ограничений</a:t>
            </a:r>
          </a:p>
          <a:p>
            <a:pPr marL="633413" lvl="1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Принт-сервера – без ограничений</a:t>
            </a:r>
          </a:p>
          <a:p>
            <a:pPr marL="633413" lvl="1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Локальные клиенты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принтеры – без ограничений</a:t>
            </a:r>
          </a:p>
          <a:p>
            <a:pPr marL="633413" lvl="1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Статистика с сетевых принтеров – без ограничений</a:t>
            </a:r>
          </a:p>
          <a:p>
            <a:pPr marL="633413" lvl="1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Мобильные клиенты – без ограничений</a:t>
            </a:r>
          </a:p>
          <a:p>
            <a:pPr>
              <a:spcAft>
                <a:spcPts val="1200"/>
              </a:spcAft>
              <a:buClr>
                <a:srgbClr val="00B050"/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76213" indent="-176213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585233-5777-4757-ACF6-8B60EEC8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89569"/>
            <a:ext cx="3799334" cy="24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02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0744" y="4333253"/>
            <a:ext cx="62735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5"/>
                </a:solidFill>
                <a:ea typeface="MS PGothic" panose="020B0600070205080204" pitchFamily="34" charset="-128"/>
              </a:rPr>
              <a:t>поставщик, интегратор, консультант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  <a:r>
              <a:rPr lang="ru-RU" sz="2600" b="1" dirty="0">
                <a:solidFill>
                  <a:schemeClr val="accent5"/>
                </a:solidFill>
                <a:ea typeface="MS PGothic" panose="020B0600070205080204" pitchFamily="34" charset="-128"/>
              </a:rPr>
              <a:t> </a:t>
            </a:r>
            <a:endParaRPr lang="en-US" sz="2600" b="1" dirty="0">
              <a:solidFill>
                <a:schemeClr val="accent5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155397"/>
            <a:ext cx="39604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Авторизованный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OEM-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партнер в России и СНГ с 2015 года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100+ проектов с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PaperCut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сертифицированных инженера, выделенные ресурсы по тех-поддержке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7634"/>
            <a:ext cx="3567442" cy="936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AD599D-152E-4FBB-BC9B-BC1689A411E8}"/>
              </a:ext>
            </a:extLst>
          </p:cNvPr>
          <p:cNvSpPr txBox="1"/>
          <p:nvPr/>
        </p:nvSpPr>
        <p:spPr>
          <a:xfrm>
            <a:off x="1619672" y="2355726"/>
            <a:ext cx="45764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4"/>
              </a:rPr>
              <a:t>papercut@nicotech.ru</a:t>
            </a:r>
            <a:endParaRPr lang="ru-RU" sz="2000" b="1" dirty="0"/>
          </a:p>
          <a:p>
            <a:r>
              <a:rPr lang="en-US" sz="2000" b="1" dirty="0">
                <a:hlinkClick r:id="rId5"/>
              </a:rPr>
              <a:t>www.papercutmf.ru</a:t>
            </a:r>
            <a:endParaRPr lang="en-US" sz="2000" b="1" dirty="0"/>
          </a:p>
          <a:p>
            <a:endParaRPr lang="en-US" sz="2000" b="1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D12B569-25D3-416F-B3CB-EE2084520839}"/>
              </a:ext>
            </a:extLst>
          </p:cNvPr>
          <p:cNvCxnSpPr>
            <a:cxnSpLocks/>
          </p:cNvCxnSpPr>
          <p:nvPr/>
        </p:nvCxnSpPr>
        <p:spPr>
          <a:xfrm>
            <a:off x="4644008" y="1419622"/>
            <a:ext cx="0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2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9B2B58E6-098B-4F91-93FA-3812B8F8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23" y="109418"/>
            <a:ext cx="5656649" cy="50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DA4CA9-6E7C-459E-B79E-9B32AC6DD378}"/>
              </a:ext>
            </a:extLst>
          </p:cNvPr>
          <p:cNvSpPr txBox="1"/>
          <p:nvPr/>
        </p:nvSpPr>
        <p:spPr>
          <a:xfrm rot="20634997">
            <a:off x="779014" y="1487320"/>
            <a:ext cx="3738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prstClr val="white">
                    <a:lumMod val="50000"/>
                  </a:prstClr>
                </a:solidFill>
                <a:ea typeface="MS PGothic" panose="020B0600070205080204" pitchFamily="34" charset="-128"/>
                <a:cs typeface="Titill"/>
              </a:rPr>
              <a:t>№1 в мире</a:t>
            </a:r>
            <a:endParaRPr lang="en-US" sz="3600" b="1" dirty="0">
              <a:solidFill>
                <a:prstClr val="white">
                  <a:lumMod val="50000"/>
                </a:prstClr>
              </a:solidFill>
              <a:ea typeface="MS PGothic" panose="020B0600070205080204" pitchFamily="34" charset="-128"/>
              <a:cs typeface="Titi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/>
        </p:nvSpPr>
        <p:spPr>
          <a:xfrm>
            <a:off x="320158" y="2770984"/>
            <a:ext cx="923518" cy="1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58595B"/>
              </a:buClr>
              <a:buSzPts val="8000"/>
            </a:pPr>
            <a:r>
              <a:rPr lang="ru-RU" sz="3600" b="1" dirty="0">
                <a:solidFill>
                  <a:schemeClr val="dk1"/>
                </a:solidFill>
                <a:ea typeface="Barlow"/>
                <a:cs typeface="Barlow"/>
                <a:sym typeface="Barlow"/>
              </a:rPr>
              <a:t>От </a:t>
            </a:r>
            <a:r>
              <a:rPr lang="en-GB" sz="3600" b="1" dirty="0">
                <a:solidFill>
                  <a:schemeClr val="dk1"/>
                </a:solidFill>
                <a:ea typeface="Barlow"/>
                <a:cs typeface="Barlow"/>
                <a:sym typeface="Barlow"/>
              </a:rPr>
              <a:t>5</a:t>
            </a:r>
            <a:endParaRPr sz="3600" b="1" dirty="0">
              <a:solidFill>
                <a:schemeClr val="dk1"/>
              </a:solidFill>
              <a:ea typeface="Barlow"/>
              <a:cs typeface="Barlow"/>
              <a:sym typeface="Barlow"/>
            </a:endParaRPr>
          </a:p>
        </p:txBody>
      </p:sp>
      <p:sp>
        <p:nvSpPr>
          <p:cNvPr id="234" name="Google Shape;234;p39"/>
          <p:cNvSpPr txBox="1"/>
          <p:nvPr/>
        </p:nvSpPr>
        <p:spPr>
          <a:xfrm>
            <a:off x="2809760" y="2765573"/>
            <a:ext cx="554094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58595B"/>
              </a:buClr>
              <a:buSzPts val="4000"/>
            </a:pPr>
            <a:r>
              <a:rPr lang="ru-RU" sz="3300" b="1" dirty="0">
                <a:solidFill>
                  <a:schemeClr val="dk1"/>
                </a:solidFill>
                <a:ea typeface="Barlow"/>
                <a:cs typeface="Barlow"/>
                <a:sym typeface="Barlow"/>
              </a:rPr>
              <a:t>До 1</a:t>
            </a:r>
            <a:r>
              <a:rPr lang="en-GB" sz="3300" b="1" dirty="0">
                <a:solidFill>
                  <a:schemeClr val="dk1"/>
                </a:solidFill>
                <a:ea typeface="Barlow"/>
                <a:cs typeface="Barlow"/>
                <a:sym typeface="Barlow"/>
              </a:rPr>
              <a:t>,</a:t>
            </a:r>
            <a:r>
              <a:rPr lang="ru-RU" sz="3300" b="1" dirty="0">
                <a:solidFill>
                  <a:schemeClr val="dk1"/>
                </a:solidFill>
                <a:ea typeface="Barlow"/>
                <a:cs typeface="Barlow"/>
                <a:sym typeface="Barlow"/>
              </a:rPr>
              <a:t>20</a:t>
            </a:r>
            <a:r>
              <a:rPr lang="en-GB" sz="3300" b="1" dirty="0">
                <a:solidFill>
                  <a:schemeClr val="dk1"/>
                </a:solidFill>
                <a:ea typeface="Barlow"/>
                <a:cs typeface="Barlow"/>
                <a:sym typeface="Barlow"/>
              </a:rPr>
              <a:t>0,000 </a:t>
            </a:r>
            <a:r>
              <a:rPr lang="ru-RU" sz="3300" b="1" dirty="0">
                <a:solidFill>
                  <a:schemeClr val="dk1"/>
                </a:solidFill>
                <a:ea typeface="Barlow"/>
                <a:cs typeface="Barlow"/>
                <a:sym typeface="Barlow"/>
              </a:rPr>
              <a:t>пользователей</a:t>
            </a:r>
            <a:endParaRPr sz="3300" dirty="0">
              <a:solidFill>
                <a:schemeClr val="dk1"/>
              </a:solidFill>
              <a:ea typeface="Barlow"/>
              <a:cs typeface="Barlow"/>
              <a:sym typeface="Barlow"/>
            </a:endParaRPr>
          </a:p>
          <a:p>
            <a:pPr>
              <a:buClr>
                <a:srgbClr val="58595B"/>
              </a:buClr>
              <a:buSzPts val="2800"/>
            </a:pPr>
            <a:endParaRPr sz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36" name="Google Shape;2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085" y="843559"/>
            <a:ext cx="4962487" cy="205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873" y="2470063"/>
            <a:ext cx="1261151" cy="80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papercut-mf-logo.pdf">
            <a:extLst>
              <a:ext uri="{FF2B5EF4-FFF2-40B4-BE49-F238E27FC236}">
                <a16:creationId xmlns:a16="http://schemas.microsoft.com/office/drawing/2014/main" id="{C19244C2-1A91-47B7-A63F-12738E752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1" y="74083"/>
            <a:ext cx="2240836" cy="769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>
            <a:grpSpLocks/>
          </p:cNvGrpSpPr>
          <p:nvPr/>
        </p:nvGrpSpPr>
        <p:grpSpPr bwMode="gray">
          <a:xfrm>
            <a:off x="4074" y="634013"/>
            <a:ext cx="9144000" cy="3503585"/>
            <a:chOff x="0" y="2769"/>
            <a:chExt cx="5760" cy="911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gray">
            <a:xfrm>
              <a:off x="0" y="2863"/>
              <a:ext cx="5760" cy="817"/>
            </a:xfrm>
            <a:prstGeom prst="rect">
              <a:avLst/>
            </a:prstGeom>
            <a:gradFill flip="none" rotWithShape="1">
              <a:gsLst>
                <a:gs pos="0">
                  <a:srgbClr val="C0C0C0">
                    <a:alpha val="46000"/>
                  </a:srgbClr>
                </a:gs>
                <a:gs pos="100000">
                  <a:srgbClr val="FFFFFF">
                    <a:alpha val="46000"/>
                  </a:srgb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>
                <a:defRPr/>
              </a:pPr>
              <a:endParaRPr lang="de-DE" noProof="1">
                <a:latin typeface="+mj-lt"/>
              </a:endParaRPr>
            </a:p>
          </p:txBody>
        </p:sp>
        <p:sp>
          <p:nvSpPr>
            <p:cNvPr id="9" name="Rectangle 55"/>
            <p:cNvSpPr>
              <a:spLocks noChangeArrowheads="1"/>
            </p:cNvSpPr>
            <p:nvPr/>
          </p:nvSpPr>
          <p:spPr bwMode="gray">
            <a:xfrm flipV="1">
              <a:off x="0" y="2769"/>
              <a:ext cx="5760" cy="94"/>
            </a:xfrm>
            <a:prstGeom prst="rect">
              <a:avLst/>
            </a:prstGeom>
            <a:gradFill flip="none" rotWithShape="1">
              <a:gsLst>
                <a:gs pos="0">
                  <a:srgbClr val="C0C0C0">
                    <a:alpha val="46000"/>
                  </a:srgbClr>
                </a:gs>
                <a:gs pos="100000">
                  <a:srgbClr val="FFFFFF">
                    <a:alpha val="46000"/>
                  </a:srgb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>
                <a:defRPr/>
              </a:pPr>
              <a:endParaRPr lang="de-DE" noProof="1">
                <a:latin typeface="+mj-lt"/>
              </a:endParaRPr>
            </a:p>
          </p:txBody>
        </p:sp>
      </p:grpSp>
      <p:sp>
        <p:nvSpPr>
          <p:cNvPr id="15" name="Line 50"/>
          <p:cNvSpPr>
            <a:spLocks noChangeShapeType="1"/>
          </p:cNvSpPr>
          <p:nvPr/>
        </p:nvSpPr>
        <p:spPr bwMode="gray">
          <a:xfrm>
            <a:off x="280309" y="3794608"/>
            <a:ext cx="2488746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 noProof="1">
              <a:latin typeface="+mj-lt"/>
            </a:endParaRPr>
          </a:p>
        </p:txBody>
      </p:sp>
      <p:sp>
        <p:nvSpPr>
          <p:cNvPr id="16" name="Text Box 91">
            <a:hlinkClick r:id="rId3"/>
          </p:cNvPr>
          <p:cNvSpPr txBox="1">
            <a:spLocks noChangeArrowheads="1"/>
          </p:cNvSpPr>
          <p:nvPr/>
        </p:nvSpPr>
        <p:spPr bwMode="gray">
          <a:xfrm>
            <a:off x="1965060" y="1179495"/>
            <a:ext cx="34498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l" defTabSz="801688" eaLnBrk="1" hangingPunct="1">
              <a:spcBef>
                <a:spcPct val="20000"/>
              </a:spcBef>
            </a:pPr>
            <a:r>
              <a:rPr lang="ru-RU" sz="1400" b="1" noProof="1">
                <a:solidFill>
                  <a:srgbClr val="080808"/>
                </a:solidFill>
                <a:latin typeface="+mj-lt"/>
                <a:cs typeface="Arial" charset="0"/>
              </a:rPr>
              <a:t>Политиках печати</a:t>
            </a:r>
            <a:endParaRPr lang="de-DE" sz="1400" b="1" noProof="1">
              <a:solidFill>
                <a:srgbClr val="080808"/>
              </a:solidFill>
              <a:latin typeface="+mj-lt"/>
              <a:cs typeface="Arial" charset="0"/>
            </a:endParaRPr>
          </a:p>
        </p:txBody>
      </p:sp>
      <p:sp>
        <p:nvSpPr>
          <p:cNvPr id="18" name="Line 50"/>
          <p:cNvSpPr>
            <a:spLocks noChangeShapeType="1"/>
          </p:cNvSpPr>
          <p:nvPr/>
        </p:nvSpPr>
        <p:spPr bwMode="gray">
          <a:xfrm>
            <a:off x="297998" y="3018078"/>
            <a:ext cx="2488746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 noProof="1">
              <a:latin typeface="+mj-lt"/>
            </a:endParaRPr>
          </a:p>
        </p:txBody>
      </p:sp>
      <p:sp>
        <p:nvSpPr>
          <p:cNvPr id="19" name="Text Box 91">
            <a:hlinkClick r:id="rId4"/>
          </p:cNvPr>
          <p:cNvSpPr txBox="1">
            <a:spLocks noChangeArrowheads="1"/>
          </p:cNvSpPr>
          <p:nvPr/>
        </p:nvSpPr>
        <p:spPr bwMode="gray">
          <a:xfrm>
            <a:off x="5508104" y="1194194"/>
            <a:ext cx="18242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l" defTabSz="801688" eaLnBrk="1" hangingPunct="1">
              <a:spcBef>
                <a:spcPct val="20000"/>
              </a:spcBef>
            </a:pPr>
            <a:r>
              <a:rPr lang="hr-HR" sz="1400" b="1" noProof="1">
                <a:solidFill>
                  <a:srgbClr val="080808"/>
                </a:solidFill>
                <a:latin typeface="+mj-lt"/>
                <a:cs typeface="Arial" charset="0"/>
              </a:rPr>
              <a:t> </a:t>
            </a:r>
            <a:r>
              <a:rPr lang="ru-RU" sz="1400" b="1" noProof="1">
                <a:solidFill>
                  <a:srgbClr val="080808"/>
                </a:solidFill>
                <a:latin typeface="+mj-lt"/>
                <a:cs typeface="Arial" charset="0"/>
              </a:rPr>
              <a:t>Сборе оплаты </a:t>
            </a:r>
            <a:endParaRPr lang="de-DE" sz="1400" b="1" noProof="1">
              <a:solidFill>
                <a:srgbClr val="080808"/>
              </a:solidFill>
              <a:latin typeface="+mj-lt"/>
              <a:cs typeface="Arial" charset="0"/>
            </a:endParaRPr>
          </a:p>
        </p:txBody>
      </p:sp>
      <p:sp>
        <p:nvSpPr>
          <p:cNvPr id="20" name="Line 50"/>
          <p:cNvSpPr>
            <a:spLocks noChangeShapeType="1"/>
          </p:cNvSpPr>
          <p:nvPr/>
        </p:nvSpPr>
        <p:spPr bwMode="gray">
          <a:xfrm>
            <a:off x="297998" y="2245256"/>
            <a:ext cx="276183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 noProof="1">
              <a:latin typeface="+mj-lt"/>
            </a:endParaRPr>
          </a:p>
        </p:txBody>
      </p:sp>
      <p:sp>
        <p:nvSpPr>
          <p:cNvPr id="21" name="Text Box 91">
            <a:hlinkClick r:id="rId5"/>
          </p:cNvPr>
          <p:cNvSpPr txBox="1">
            <a:spLocks noChangeArrowheads="1"/>
          </p:cNvSpPr>
          <p:nvPr/>
        </p:nvSpPr>
        <p:spPr bwMode="gray">
          <a:xfrm>
            <a:off x="216014" y="2440309"/>
            <a:ext cx="20020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defTabSz="801688" eaLnBrk="1" hangingPunct="1">
              <a:spcBef>
                <a:spcPct val="20000"/>
              </a:spcBef>
            </a:pPr>
            <a:r>
              <a:rPr lang="ru-RU" sz="1400" b="1" noProof="1">
                <a:solidFill>
                  <a:srgbClr val="080808"/>
                </a:solidFill>
                <a:latin typeface="+mj-lt"/>
                <a:cs typeface="Arial" charset="0"/>
              </a:rPr>
              <a:t>Печать с авторизацией </a:t>
            </a:r>
            <a:r>
              <a:rPr lang="de-DE" sz="1400" b="1" noProof="1">
                <a:solidFill>
                  <a:srgbClr val="080808"/>
                </a:solidFill>
                <a:latin typeface="+mj-lt"/>
                <a:cs typeface="Arial" charset="0"/>
              </a:rPr>
              <a:t>Find-Me</a:t>
            </a:r>
          </a:p>
        </p:txBody>
      </p:sp>
      <p:sp>
        <p:nvSpPr>
          <p:cNvPr id="22" name="Line 50"/>
          <p:cNvSpPr>
            <a:spLocks noChangeShapeType="1"/>
          </p:cNvSpPr>
          <p:nvPr/>
        </p:nvSpPr>
        <p:spPr bwMode="gray">
          <a:xfrm>
            <a:off x="6476999" y="3793181"/>
            <a:ext cx="2300975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 noProof="1">
              <a:latin typeface="+mj-lt"/>
            </a:endParaRPr>
          </a:p>
        </p:txBody>
      </p:sp>
      <p:sp>
        <p:nvSpPr>
          <p:cNvPr id="23" name="Text Box 91">
            <a:hlinkClick r:id="rId6"/>
          </p:cNvPr>
          <p:cNvSpPr txBox="1">
            <a:spLocks noChangeArrowheads="1"/>
          </p:cNvSpPr>
          <p:nvPr/>
        </p:nvSpPr>
        <p:spPr bwMode="gray">
          <a:xfrm>
            <a:off x="6980904" y="3257465"/>
            <a:ext cx="1856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r" defTabSz="801688" eaLnBrk="1" hangingPunct="1">
              <a:spcBef>
                <a:spcPct val="20000"/>
              </a:spcBef>
            </a:pPr>
            <a:r>
              <a:rPr lang="ru-RU" sz="1400" b="1" noProof="1">
                <a:solidFill>
                  <a:srgbClr val="080808"/>
                </a:solidFill>
                <a:latin typeface="+mj-lt"/>
                <a:cs typeface="Arial" charset="0"/>
              </a:rPr>
              <a:t>Мониторинге принтеров</a:t>
            </a:r>
            <a:endParaRPr lang="de-DE" sz="1400" b="1" noProof="1">
              <a:solidFill>
                <a:srgbClr val="080808"/>
              </a:solidFill>
              <a:latin typeface="+mj-lt"/>
              <a:cs typeface="Arial" charset="0"/>
            </a:endParaRPr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gray">
          <a:xfrm>
            <a:off x="6158410" y="3010821"/>
            <a:ext cx="263725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 noProof="1">
              <a:latin typeface="+mj-lt"/>
            </a:endParaRPr>
          </a:p>
        </p:txBody>
      </p:sp>
      <p:sp>
        <p:nvSpPr>
          <p:cNvPr id="25" name="Text Box 91">
            <a:hlinkClick r:id="rId7"/>
          </p:cNvPr>
          <p:cNvSpPr txBox="1">
            <a:spLocks noChangeArrowheads="1"/>
          </p:cNvSpPr>
          <p:nvPr/>
        </p:nvSpPr>
        <p:spPr bwMode="gray">
          <a:xfrm>
            <a:off x="3593384" y="4593855"/>
            <a:ext cx="19331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defTabSz="801688" eaLnBrk="1" hangingPunct="1">
              <a:spcBef>
                <a:spcPct val="20000"/>
              </a:spcBef>
            </a:pPr>
            <a:r>
              <a:rPr lang="ru-RU" sz="1400" b="1" noProof="1">
                <a:solidFill>
                  <a:srgbClr val="080808"/>
                </a:solidFill>
                <a:latin typeface="+mj-lt"/>
                <a:cs typeface="Arial" charset="0"/>
              </a:rPr>
              <a:t>Поддержке</a:t>
            </a:r>
            <a:r>
              <a:rPr lang="de-DE" sz="1400" b="1" noProof="1">
                <a:solidFill>
                  <a:srgbClr val="080808"/>
                </a:solidFill>
                <a:latin typeface="+mj-lt"/>
                <a:cs typeface="Arial" charset="0"/>
              </a:rPr>
              <a:t> BYOD</a:t>
            </a:r>
          </a:p>
        </p:txBody>
      </p:sp>
      <p:sp>
        <p:nvSpPr>
          <p:cNvPr id="26" name="Line 50"/>
          <p:cNvSpPr>
            <a:spLocks noChangeShapeType="1"/>
          </p:cNvSpPr>
          <p:nvPr/>
        </p:nvSpPr>
        <p:spPr bwMode="gray">
          <a:xfrm>
            <a:off x="6348944" y="2253336"/>
            <a:ext cx="2446720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 noProof="1">
              <a:latin typeface="+mj-lt"/>
            </a:endParaRPr>
          </a:p>
        </p:txBody>
      </p:sp>
      <p:sp>
        <p:nvSpPr>
          <p:cNvPr id="27" name="Text Box 91">
            <a:hlinkClick r:id="rId8"/>
          </p:cNvPr>
          <p:cNvSpPr txBox="1">
            <a:spLocks noChangeArrowheads="1"/>
          </p:cNvSpPr>
          <p:nvPr/>
        </p:nvSpPr>
        <p:spPr bwMode="gray">
          <a:xfrm>
            <a:off x="6366269" y="1933214"/>
            <a:ext cx="2471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801688" eaLnBrk="1" hangingPunct="1">
              <a:spcBef>
                <a:spcPct val="20000"/>
              </a:spcBef>
            </a:pPr>
            <a:r>
              <a:rPr lang="ru-RU" sz="1400" b="1" noProof="1">
                <a:solidFill>
                  <a:srgbClr val="080808"/>
                </a:solidFill>
                <a:latin typeface="+mj-lt"/>
                <a:cs typeface="Arial" charset="0"/>
              </a:rPr>
              <a:t>Аллокации затрат</a:t>
            </a:r>
            <a:endParaRPr lang="de-DE" sz="1400" b="1" noProof="1">
              <a:solidFill>
                <a:srgbClr val="080808"/>
              </a:solidFill>
              <a:latin typeface="+mj-lt"/>
              <a:cs typeface="Arial" charset="0"/>
            </a:endParaRPr>
          </a:p>
        </p:txBody>
      </p:sp>
      <p:cxnSp>
        <p:nvCxnSpPr>
          <p:cNvPr id="29" name="Gerade Verbindung 77"/>
          <p:cNvCxnSpPr/>
          <p:nvPr/>
        </p:nvCxnSpPr>
        <p:spPr bwMode="gray">
          <a:xfrm flipH="1">
            <a:off x="3403607" y="1532516"/>
            <a:ext cx="0" cy="554587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</p:cxnSp>
      <p:sp>
        <p:nvSpPr>
          <p:cNvPr id="30" name="Text Box 91">
            <a:hlinkClick r:id="rId8"/>
          </p:cNvPr>
          <p:cNvSpPr txBox="1">
            <a:spLocks noChangeArrowheads="1"/>
          </p:cNvSpPr>
          <p:nvPr/>
        </p:nvSpPr>
        <p:spPr bwMode="gray">
          <a:xfrm>
            <a:off x="6679421" y="2690698"/>
            <a:ext cx="21581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801688" eaLnBrk="1" hangingPunct="1">
              <a:spcBef>
                <a:spcPct val="20000"/>
              </a:spcBef>
            </a:pPr>
            <a:r>
              <a:rPr lang="ru-RU" sz="1400" b="1" noProof="1">
                <a:solidFill>
                  <a:srgbClr val="080808"/>
                </a:solidFill>
                <a:latin typeface="+mj-lt"/>
                <a:cs typeface="Arial" charset="0"/>
              </a:rPr>
              <a:t>Отчётах</a:t>
            </a:r>
            <a:endParaRPr lang="de-DE" sz="1400" b="1" noProof="1">
              <a:solidFill>
                <a:srgbClr val="080808"/>
              </a:solidFill>
              <a:latin typeface="+mj-lt"/>
              <a:cs typeface="Arial" charset="0"/>
            </a:endParaRPr>
          </a:p>
        </p:txBody>
      </p:sp>
      <p:cxnSp>
        <p:nvCxnSpPr>
          <p:cNvPr id="34" name="Gerade Verbindung 83"/>
          <p:cNvCxnSpPr/>
          <p:nvPr/>
        </p:nvCxnSpPr>
        <p:spPr bwMode="gray">
          <a:xfrm>
            <a:off x="4542975" y="3737358"/>
            <a:ext cx="0" cy="865895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</p:cxnSp>
      <p:cxnSp>
        <p:nvCxnSpPr>
          <p:cNvPr id="32" name="Gerade Verbindung 79"/>
          <p:cNvCxnSpPr/>
          <p:nvPr/>
        </p:nvCxnSpPr>
        <p:spPr bwMode="gray">
          <a:xfrm flipH="1">
            <a:off x="5646040" y="1517437"/>
            <a:ext cx="0" cy="569666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</p:cxnSp>
      <p:sp>
        <p:nvSpPr>
          <p:cNvPr id="35" name="Text Box 91">
            <a:hlinkClick r:id="rId9"/>
          </p:cNvPr>
          <p:cNvSpPr txBox="1">
            <a:spLocks noChangeArrowheads="1"/>
          </p:cNvSpPr>
          <p:nvPr/>
        </p:nvSpPr>
        <p:spPr bwMode="gray">
          <a:xfrm>
            <a:off x="211341" y="3288953"/>
            <a:ext cx="1345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 eaLnBrk="1" hangingPunct="1">
              <a:spcBef>
                <a:spcPct val="20000"/>
              </a:spcBef>
            </a:pPr>
            <a:r>
              <a:rPr lang="ru-RU" sz="1400" b="1" noProof="1">
                <a:solidFill>
                  <a:srgbClr val="080808"/>
                </a:solidFill>
                <a:latin typeface="+mj-lt"/>
                <a:cs typeface="Arial" charset="0"/>
              </a:rPr>
              <a:t>Назначении квот</a:t>
            </a:r>
            <a:endParaRPr lang="de-DE" sz="1400" b="1" noProof="1">
              <a:solidFill>
                <a:srgbClr val="080808"/>
              </a:solidFill>
              <a:latin typeface="+mj-lt"/>
              <a:cs typeface="Arial" charset="0"/>
            </a:endParaRPr>
          </a:p>
        </p:txBody>
      </p:sp>
      <p:grpSp>
        <p:nvGrpSpPr>
          <p:cNvPr id="36" name="Gruppieren 53"/>
          <p:cNvGrpSpPr/>
          <p:nvPr/>
        </p:nvGrpSpPr>
        <p:grpSpPr bwMode="gray">
          <a:xfrm flipV="1">
            <a:off x="2095667" y="51470"/>
            <a:ext cx="4974949" cy="4972393"/>
            <a:chOff x="11107739" y="-6870700"/>
            <a:chExt cx="6183312" cy="618013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 fov="5700000">
              <a:rot lat="18450607" lon="3507389" rev="17884239"/>
            </a:camera>
            <a:lightRig rig="threePt" dir="t">
              <a:rot lat="0" lon="0" rev="1620000"/>
            </a:lightRig>
          </a:scene3d>
        </p:grpSpPr>
        <p:sp>
          <p:nvSpPr>
            <p:cNvPr id="37" name="Freeform 7"/>
            <p:cNvSpPr>
              <a:spLocks/>
            </p:cNvSpPr>
            <p:nvPr/>
          </p:nvSpPr>
          <p:spPr bwMode="gray">
            <a:xfrm>
              <a:off x="12968284" y="-6870700"/>
              <a:ext cx="1713169" cy="1230314"/>
            </a:xfrm>
            <a:custGeom>
              <a:avLst/>
              <a:gdLst>
                <a:gd name="connsiteX0" fmla="*/ 328 w 457"/>
                <a:gd name="connsiteY0" fmla="*/ 0 h 328"/>
                <a:gd name="connsiteX1" fmla="*/ 0 w 457"/>
                <a:gd name="connsiteY1" fmla="*/ 67 h 328"/>
                <a:gd name="connsiteX2" fmla="*/ 173 w 457"/>
                <a:gd name="connsiteY2" fmla="*/ 111 h 328"/>
                <a:gd name="connsiteX3" fmla="*/ 159 w 457"/>
                <a:gd name="connsiteY3" fmla="*/ 328 h 328"/>
                <a:gd name="connsiteX4" fmla="*/ 328 w 457"/>
                <a:gd name="connsiteY4" fmla="*/ 300 h 328"/>
                <a:gd name="connsiteX5" fmla="*/ 434 w 457"/>
                <a:gd name="connsiteY5" fmla="*/ 311 h 328"/>
                <a:gd name="connsiteX6" fmla="*/ 457 w 457"/>
                <a:gd name="connsiteY6" fmla="*/ 10 h 328"/>
                <a:gd name="connsiteX7" fmla="*/ 456 w 457"/>
                <a:gd name="connsiteY7" fmla="*/ 9 h 328"/>
                <a:gd name="connsiteX8" fmla="*/ 348 w 457"/>
                <a:gd name="connsiteY8" fmla="*/ 0 h 328"/>
                <a:gd name="connsiteX9" fmla="*/ 348 w 457"/>
                <a:gd name="connsiteY9" fmla="*/ 0 h 328"/>
                <a:gd name="connsiteX10" fmla="*/ 328 w 457"/>
                <a:gd name="connsiteY10" fmla="*/ 0 h 328"/>
                <a:gd name="connsiteX0" fmla="*/ 328 w 457"/>
                <a:gd name="connsiteY0" fmla="*/ 0 h 328"/>
                <a:gd name="connsiteX1" fmla="*/ 0 w 457"/>
                <a:gd name="connsiteY1" fmla="*/ 67 h 328"/>
                <a:gd name="connsiteX2" fmla="*/ 173 w 457"/>
                <a:gd name="connsiteY2" fmla="*/ 111 h 328"/>
                <a:gd name="connsiteX3" fmla="*/ 159 w 457"/>
                <a:gd name="connsiteY3" fmla="*/ 328 h 328"/>
                <a:gd name="connsiteX4" fmla="*/ 328 w 457"/>
                <a:gd name="connsiteY4" fmla="*/ 300 h 328"/>
                <a:gd name="connsiteX5" fmla="*/ 434 w 457"/>
                <a:gd name="connsiteY5" fmla="*/ 311 h 328"/>
                <a:gd name="connsiteX6" fmla="*/ 457 w 457"/>
                <a:gd name="connsiteY6" fmla="*/ 10 h 328"/>
                <a:gd name="connsiteX7" fmla="*/ 456 w 457"/>
                <a:gd name="connsiteY7" fmla="*/ 9 h 328"/>
                <a:gd name="connsiteX8" fmla="*/ 348 w 457"/>
                <a:gd name="connsiteY8" fmla="*/ 0 h 328"/>
                <a:gd name="connsiteX9" fmla="*/ 348 w 457"/>
                <a:gd name="connsiteY9" fmla="*/ 0 h 328"/>
                <a:gd name="connsiteX10" fmla="*/ 328 w 457"/>
                <a:gd name="connsiteY10" fmla="*/ 0 h 328"/>
                <a:gd name="connsiteX0" fmla="*/ 356 w 485"/>
                <a:gd name="connsiteY0" fmla="*/ 0 h 328"/>
                <a:gd name="connsiteX1" fmla="*/ 28 w 485"/>
                <a:gd name="connsiteY1" fmla="*/ 67 h 328"/>
                <a:gd name="connsiteX2" fmla="*/ 187 w 485"/>
                <a:gd name="connsiteY2" fmla="*/ 328 h 328"/>
                <a:gd name="connsiteX3" fmla="*/ 356 w 485"/>
                <a:gd name="connsiteY3" fmla="*/ 300 h 328"/>
                <a:gd name="connsiteX4" fmla="*/ 462 w 485"/>
                <a:gd name="connsiteY4" fmla="*/ 311 h 328"/>
                <a:gd name="connsiteX5" fmla="*/ 485 w 485"/>
                <a:gd name="connsiteY5" fmla="*/ 10 h 328"/>
                <a:gd name="connsiteX6" fmla="*/ 484 w 485"/>
                <a:gd name="connsiteY6" fmla="*/ 9 h 328"/>
                <a:gd name="connsiteX7" fmla="*/ 376 w 485"/>
                <a:gd name="connsiteY7" fmla="*/ 0 h 328"/>
                <a:gd name="connsiteX8" fmla="*/ 376 w 485"/>
                <a:gd name="connsiteY8" fmla="*/ 0 h 328"/>
                <a:gd name="connsiteX9" fmla="*/ 356 w 485"/>
                <a:gd name="connsiteY9" fmla="*/ 0 h 328"/>
                <a:gd name="connsiteX0" fmla="*/ 328 w 457"/>
                <a:gd name="connsiteY0" fmla="*/ 0 h 328"/>
                <a:gd name="connsiteX1" fmla="*/ 0 w 457"/>
                <a:gd name="connsiteY1" fmla="*/ 67 h 328"/>
                <a:gd name="connsiteX2" fmla="*/ 159 w 457"/>
                <a:gd name="connsiteY2" fmla="*/ 328 h 328"/>
                <a:gd name="connsiteX3" fmla="*/ 328 w 457"/>
                <a:gd name="connsiteY3" fmla="*/ 300 h 328"/>
                <a:gd name="connsiteX4" fmla="*/ 434 w 457"/>
                <a:gd name="connsiteY4" fmla="*/ 311 h 328"/>
                <a:gd name="connsiteX5" fmla="*/ 457 w 457"/>
                <a:gd name="connsiteY5" fmla="*/ 10 h 328"/>
                <a:gd name="connsiteX6" fmla="*/ 456 w 457"/>
                <a:gd name="connsiteY6" fmla="*/ 9 h 328"/>
                <a:gd name="connsiteX7" fmla="*/ 348 w 457"/>
                <a:gd name="connsiteY7" fmla="*/ 0 h 328"/>
                <a:gd name="connsiteX8" fmla="*/ 348 w 457"/>
                <a:gd name="connsiteY8" fmla="*/ 0 h 328"/>
                <a:gd name="connsiteX9" fmla="*/ 328 w 457"/>
                <a:gd name="connsiteY9" fmla="*/ 0 h 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" h="328">
                  <a:moveTo>
                    <a:pt x="328" y="0"/>
                  </a:moveTo>
                  <a:cubicBezTo>
                    <a:pt x="212" y="0"/>
                    <a:pt x="101" y="24"/>
                    <a:pt x="0" y="67"/>
                  </a:cubicBezTo>
                  <a:lnTo>
                    <a:pt x="159" y="328"/>
                  </a:lnTo>
                  <a:cubicBezTo>
                    <a:pt x="212" y="310"/>
                    <a:pt x="269" y="300"/>
                    <a:pt x="328" y="300"/>
                  </a:cubicBezTo>
                  <a:cubicBezTo>
                    <a:pt x="364" y="300"/>
                    <a:pt x="400" y="304"/>
                    <a:pt x="434" y="311"/>
                  </a:cubicBezTo>
                  <a:cubicBezTo>
                    <a:pt x="442" y="211"/>
                    <a:pt x="449" y="110"/>
                    <a:pt x="457" y="10"/>
                  </a:cubicBezTo>
                  <a:lnTo>
                    <a:pt x="456" y="9"/>
                  </a:lnTo>
                  <a:cubicBezTo>
                    <a:pt x="421" y="4"/>
                    <a:pt x="385" y="1"/>
                    <a:pt x="348" y="0"/>
                  </a:cubicBezTo>
                  <a:lnTo>
                    <a:pt x="348" y="0"/>
                  </a:lnTo>
                  <a:lnTo>
                    <a:pt x="32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1F540D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gray">
            <a:xfrm>
              <a:off x="11107739" y="-5070972"/>
              <a:ext cx="1395413" cy="1718172"/>
            </a:xfrm>
            <a:custGeom>
              <a:avLst/>
              <a:gdLst>
                <a:gd name="connsiteX0" fmla="*/ 0 w 372"/>
                <a:gd name="connsiteY0" fmla="*/ 423 h 540"/>
                <a:gd name="connsiteX1" fmla="*/ 8 w 372"/>
                <a:gd name="connsiteY1" fmla="*/ 537 h 540"/>
                <a:gd name="connsiteX2" fmla="*/ 301 w 372"/>
                <a:gd name="connsiteY2" fmla="*/ 441 h 540"/>
                <a:gd name="connsiteX3" fmla="*/ 300 w 372"/>
                <a:gd name="connsiteY3" fmla="*/ 423 h 540"/>
                <a:gd name="connsiteX4" fmla="*/ 372 w 372"/>
                <a:gd name="connsiteY4" fmla="*/ 159 h 540"/>
                <a:gd name="connsiteX5" fmla="*/ 271 w 372"/>
                <a:gd name="connsiteY5" fmla="*/ 0 h 540"/>
                <a:gd name="connsiteX6" fmla="*/ 75 w 372"/>
                <a:gd name="connsiteY6" fmla="*/ 79 h 540"/>
                <a:gd name="connsiteX7" fmla="*/ 75 w 372"/>
                <a:gd name="connsiteY7" fmla="*/ 79 h 540"/>
                <a:gd name="connsiteX8" fmla="*/ 42 w 372"/>
                <a:gd name="connsiteY8" fmla="*/ 160 h 540"/>
                <a:gd name="connsiteX9" fmla="*/ 43 w 372"/>
                <a:gd name="connsiteY9" fmla="*/ 160 h 540"/>
                <a:gd name="connsiteX10" fmla="*/ 0 w 372"/>
                <a:gd name="connsiteY10" fmla="*/ 423 h 540"/>
                <a:gd name="connsiteX0" fmla="*/ 0 w 372"/>
                <a:gd name="connsiteY0" fmla="*/ 423 h 537"/>
                <a:gd name="connsiteX1" fmla="*/ 8 w 372"/>
                <a:gd name="connsiteY1" fmla="*/ 537 h 537"/>
                <a:gd name="connsiteX2" fmla="*/ 301 w 372"/>
                <a:gd name="connsiteY2" fmla="*/ 441 h 537"/>
                <a:gd name="connsiteX3" fmla="*/ 300 w 372"/>
                <a:gd name="connsiteY3" fmla="*/ 423 h 537"/>
                <a:gd name="connsiteX4" fmla="*/ 372 w 372"/>
                <a:gd name="connsiteY4" fmla="*/ 159 h 537"/>
                <a:gd name="connsiteX5" fmla="*/ 271 w 372"/>
                <a:gd name="connsiteY5" fmla="*/ 0 h 537"/>
                <a:gd name="connsiteX6" fmla="*/ 75 w 372"/>
                <a:gd name="connsiteY6" fmla="*/ 79 h 537"/>
                <a:gd name="connsiteX7" fmla="*/ 75 w 372"/>
                <a:gd name="connsiteY7" fmla="*/ 79 h 537"/>
                <a:gd name="connsiteX8" fmla="*/ 42 w 372"/>
                <a:gd name="connsiteY8" fmla="*/ 160 h 537"/>
                <a:gd name="connsiteX9" fmla="*/ 43 w 372"/>
                <a:gd name="connsiteY9" fmla="*/ 160 h 537"/>
                <a:gd name="connsiteX10" fmla="*/ 0 w 372"/>
                <a:gd name="connsiteY10" fmla="*/ 423 h 537"/>
                <a:gd name="connsiteX0" fmla="*/ 0 w 372"/>
                <a:gd name="connsiteY0" fmla="*/ 344 h 458"/>
                <a:gd name="connsiteX1" fmla="*/ 8 w 372"/>
                <a:gd name="connsiteY1" fmla="*/ 458 h 458"/>
                <a:gd name="connsiteX2" fmla="*/ 301 w 372"/>
                <a:gd name="connsiteY2" fmla="*/ 362 h 458"/>
                <a:gd name="connsiteX3" fmla="*/ 300 w 372"/>
                <a:gd name="connsiteY3" fmla="*/ 344 h 458"/>
                <a:gd name="connsiteX4" fmla="*/ 372 w 372"/>
                <a:gd name="connsiteY4" fmla="*/ 80 h 458"/>
                <a:gd name="connsiteX5" fmla="*/ 75 w 372"/>
                <a:gd name="connsiteY5" fmla="*/ 0 h 458"/>
                <a:gd name="connsiteX6" fmla="*/ 75 w 372"/>
                <a:gd name="connsiteY6" fmla="*/ 0 h 458"/>
                <a:gd name="connsiteX7" fmla="*/ 42 w 372"/>
                <a:gd name="connsiteY7" fmla="*/ 81 h 458"/>
                <a:gd name="connsiteX8" fmla="*/ 43 w 372"/>
                <a:gd name="connsiteY8" fmla="*/ 81 h 458"/>
                <a:gd name="connsiteX9" fmla="*/ 0 w 372"/>
                <a:gd name="connsiteY9" fmla="*/ 344 h 458"/>
                <a:gd name="connsiteX0" fmla="*/ 0 w 372"/>
                <a:gd name="connsiteY0" fmla="*/ 344 h 458"/>
                <a:gd name="connsiteX1" fmla="*/ 8 w 372"/>
                <a:gd name="connsiteY1" fmla="*/ 458 h 458"/>
                <a:gd name="connsiteX2" fmla="*/ 301 w 372"/>
                <a:gd name="connsiteY2" fmla="*/ 362 h 458"/>
                <a:gd name="connsiteX3" fmla="*/ 300 w 372"/>
                <a:gd name="connsiteY3" fmla="*/ 344 h 458"/>
                <a:gd name="connsiteX4" fmla="*/ 372 w 372"/>
                <a:gd name="connsiteY4" fmla="*/ 80 h 458"/>
                <a:gd name="connsiteX5" fmla="*/ 75 w 372"/>
                <a:gd name="connsiteY5" fmla="*/ 0 h 458"/>
                <a:gd name="connsiteX6" fmla="*/ 75 w 372"/>
                <a:gd name="connsiteY6" fmla="*/ 0 h 458"/>
                <a:gd name="connsiteX7" fmla="*/ 42 w 372"/>
                <a:gd name="connsiteY7" fmla="*/ 81 h 458"/>
                <a:gd name="connsiteX8" fmla="*/ 43 w 372"/>
                <a:gd name="connsiteY8" fmla="*/ 81 h 458"/>
                <a:gd name="connsiteX9" fmla="*/ 0 w 372"/>
                <a:gd name="connsiteY9" fmla="*/ 344 h 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2" h="458">
                  <a:moveTo>
                    <a:pt x="0" y="344"/>
                  </a:moveTo>
                  <a:cubicBezTo>
                    <a:pt x="0" y="383"/>
                    <a:pt x="2" y="421"/>
                    <a:pt x="8" y="458"/>
                  </a:cubicBezTo>
                  <a:lnTo>
                    <a:pt x="301" y="362"/>
                  </a:lnTo>
                  <a:cubicBezTo>
                    <a:pt x="301" y="356"/>
                    <a:pt x="300" y="350"/>
                    <a:pt x="300" y="344"/>
                  </a:cubicBezTo>
                  <a:cubicBezTo>
                    <a:pt x="300" y="248"/>
                    <a:pt x="327" y="157"/>
                    <a:pt x="372" y="80"/>
                  </a:cubicBezTo>
                  <a:lnTo>
                    <a:pt x="75" y="0"/>
                  </a:lnTo>
                  <a:lnTo>
                    <a:pt x="75" y="0"/>
                  </a:lnTo>
                  <a:cubicBezTo>
                    <a:pt x="63" y="26"/>
                    <a:pt x="52" y="53"/>
                    <a:pt x="42" y="81"/>
                  </a:cubicBezTo>
                  <a:lnTo>
                    <a:pt x="43" y="81"/>
                  </a:lnTo>
                  <a:cubicBezTo>
                    <a:pt x="15" y="163"/>
                    <a:pt x="0" y="252"/>
                    <a:pt x="0" y="3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1F540D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gray">
            <a:xfrm>
              <a:off x="11498262" y="-6510337"/>
              <a:ext cx="1915577" cy="1604963"/>
            </a:xfrm>
            <a:custGeom>
              <a:avLst/>
              <a:gdLst>
                <a:gd name="connsiteX0" fmla="*/ 0 w 523"/>
                <a:gd name="connsiteY0" fmla="*/ 326 h 441"/>
                <a:gd name="connsiteX1" fmla="*/ 291 w 523"/>
                <a:gd name="connsiteY1" fmla="*/ 428 h 441"/>
                <a:gd name="connsiteX2" fmla="*/ 511 w 523"/>
                <a:gd name="connsiteY2" fmla="*/ 248 h 441"/>
                <a:gd name="connsiteX3" fmla="*/ 523 w 523"/>
                <a:gd name="connsiteY3" fmla="*/ 48 h 441"/>
                <a:gd name="connsiteX4" fmla="*/ 333 w 523"/>
                <a:gd name="connsiteY4" fmla="*/ 0 h 441"/>
                <a:gd name="connsiteX5" fmla="*/ 332 w 523"/>
                <a:gd name="connsiteY5" fmla="*/ 0 h 441"/>
                <a:gd name="connsiteX6" fmla="*/ 250 w 523"/>
                <a:gd name="connsiteY6" fmla="*/ 51 h 441"/>
                <a:gd name="connsiteX7" fmla="*/ 250 w 523"/>
                <a:gd name="connsiteY7" fmla="*/ 51 h 441"/>
                <a:gd name="connsiteX8" fmla="*/ 0 w 523"/>
                <a:gd name="connsiteY8" fmla="*/ 326 h 441"/>
                <a:gd name="connsiteX0" fmla="*/ 0 w 523"/>
                <a:gd name="connsiteY0" fmla="*/ 326 h 428"/>
                <a:gd name="connsiteX1" fmla="*/ 291 w 523"/>
                <a:gd name="connsiteY1" fmla="*/ 428 h 428"/>
                <a:gd name="connsiteX2" fmla="*/ 511 w 523"/>
                <a:gd name="connsiteY2" fmla="*/ 248 h 428"/>
                <a:gd name="connsiteX3" fmla="*/ 523 w 523"/>
                <a:gd name="connsiteY3" fmla="*/ 48 h 428"/>
                <a:gd name="connsiteX4" fmla="*/ 333 w 523"/>
                <a:gd name="connsiteY4" fmla="*/ 0 h 428"/>
                <a:gd name="connsiteX5" fmla="*/ 332 w 523"/>
                <a:gd name="connsiteY5" fmla="*/ 0 h 428"/>
                <a:gd name="connsiteX6" fmla="*/ 250 w 523"/>
                <a:gd name="connsiteY6" fmla="*/ 51 h 428"/>
                <a:gd name="connsiteX7" fmla="*/ 250 w 523"/>
                <a:gd name="connsiteY7" fmla="*/ 51 h 428"/>
                <a:gd name="connsiteX8" fmla="*/ 0 w 523"/>
                <a:gd name="connsiteY8" fmla="*/ 326 h 428"/>
                <a:gd name="connsiteX0" fmla="*/ 0 w 518"/>
                <a:gd name="connsiteY0" fmla="*/ 326 h 428"/>
                <a:gd name="connsiteX1" fmla="*/ 291 w 518"/>
                <a:gd name="connsiteY1" fmla="*/ 428 h 428"/>
                <a:gd name="connsiteX2" fmla="*/ 511 w 518"/>
                <a:gd name="connsiteY2" fmla="*/ 248 h 428"/>
                <a:gd name="connsiteX3" fmla="*/ 333 w 518"/>
                <a:gd name="connsiteY3" fmla="*/ 0 h 428"/>
                <a:gd name="connsiteX4" fmla="*/ 332 w 518"/>
                <a:gd name="connsiteY4" fmla="*/ 0 h 428"/>
                <a:gd name="connsiteX5" fmla="*/ 250 w 518"/>
                <a:gd name="connsiteY5" fmla="*/ 51 h 428"/>
                <a:gd name="connsiteX6" fmla="*/ 250 w 518"/>
                <a:gd name="connsiteY6" fmla="*/ 51 h 428"/>
                <a:gd name="connsiteX7" fmla="*/ 0 w 518"/>
                <a:gd name="connsiteY7" fmla="*/ 326 h 428"/>
                <a:gd name="connsiteX0" fmla="*/ 0 w 511"/>
                <a:gd name="connsiteY0" fmla="*/ 326 h 428"/>
                <a:gd name="connsiteX1" fmla="*/ 291 w 511"/>
                <a:gd name="connsiteY1" fmla="*/ 428 h 428"/>
                <a:gd name="connsiteX2" fmla="*/ 511 w 511"/>
                <a:gd name="connsiteY2" fmla="*/ 248 h 428"/>
                <a:gd name="connsiteX3" fmla="*/ 333 w 511"/>
                <a:gd name="connsiteY3" fmla="*/ 0 h 428"/>
                <a:gd name="connsiteX4" fmla="*/ 332 w 511"/>
                <a:gd name="connsiteY4" fmla="*/ 0 h 428"/>
                <a:gd name="connsiteX5" fmla="*/ 250 w 511"/>
                <a:gd name="connsiteY5" fmla="*/ 51 h 428"/>
                <a:gd name="connsiteX6" fmla="*/ 250 w 511"/>
                <a:gd name="connsiteY6" fmla="*/ 51 h 428"/>
                <a:gd name="connsiteX7" fmla="*/ 0 w 511"/>
                <a:gd name="connsiteY7" fmla="*/ 326 h 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" h="428">
                  <a:moveTo>
                    <a:pt x="0" y="326"/>
                  </a:moveTo>
                  <a:lnTo>
                    <a:pt x="291" y="428"/>
                  </a:lnTo>
                  <a:cubicBezTo>
                    <a:pt x="346" y="349"/>
                    <a:pt x="422" y="287"/>
                    <a:pt x="511" y="248"/>
                  </a:cubicBezTo>
                  <a:cubicBezTo>
                    <a:pt x="452" y="165"/>
                    <a:pt x="392" y="83"/>
                    <a:pt x="333" y="0"/>
                  </a:cubicBezTo>
                  <a:lnTo>
                    <a:pt x="332" y="0"/>
                  </a:lnTo>
                  <a:cubicBezTo>
                    <a:pt x="304" y="15"/>
                    <a:pt x="276" y="32"/>
                    <a:pt x="250" y="51"/>
                  </a:cubicBezTo>
                  <a:lnTo>
                    <a:pt x="250" y="51"/>
                  </a:lnTo>
                  <a:cubicBezTo>
                    <a:pt x="147" y="122"/>
                    <a:pt x="62" y="216"/>
                    <a:pt x="0" y="32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1F540D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gray">
            <a:xfrm>
              <a:off x="14752638" y="-6784976"/>
              <a:ext cx="1643073" cy="1646239"/>
            </a:xfrm>
            <a:custGeom>
              <a:avLst/>
              <a:gdLst>
                <a:gd name="connsiteX0" fmla="*/ 47 w 438"/>
                <a:gd name="connsiteY0" fmla="*/ 0 h 439"/>
                <a:gd name="connsiteX1" fmla="*/ 148 w 438"/>
                <a:gd name="connsiteY1" fmla="*/ 121 h 439"/>
                <a:gd name="connsiteX2" fmla="*/ 0 w 438"/>
                <a:gd name="connsiteY2" fmla="*/ 299 h 439"/>
                <a:gd name="connsiteX3" fmla="*/ 230 w 438"/>
                <a:gd name="connsiteY3" fmla="*/ 439 h 439"/>
                <a:gd name="connsiteX4" fmla="*/ 438 w 438"/>
                <a:gd name="connsiteY4" fmla="*/ 221 h 439"/>
                <a:gd name="connsiteX5" fmla="*/ 438 w 438"/>
                <a:gd name="connsiteY5" fmla="*/ 221 h 439"/>
                <a:gd name="connsiteX6" fmla="*/ 348 w 438"/>
                <a:gd name="connsiteY6" fmla="*/ 143 h 439"/>
                <a:gd name="connsiteX7" fmla="*/ 348 w 438"/>
                <a:gd name="connsiteY7" fmla="*/ 143 h 439"/>
                <a:gd name="connsiteX8" fmla="*/ 47 w 438"/>
                <a:gd name="connsiteY8" fmla="*/ 0 h 439"/>
                <a:gd name="connsiteX0" fmla="*/ 77 w 468"/>
                <a:gd name="connsiteY0" fmla="*/ 0 h 439"/>
                <a:gd name="connsiteX1" fmla="*/ 30 w 468"/>
                <a:gd name="connsiteY1" fmla="*/ 299 h 439"/>
                <a:gd name="connsiteX2" fmla="*/ 260 w 468"/>
                <a:gd name="connsiteY2" fmla="*/ 439 h 439"/>
                <a:gd name="connsiteX3" fmla="*/ 468 w 468"/>
                <a:gd name="connsiteY3" fmla="*/ 221 h 439"/>
                <a:gd name="connsiteX4" fmla="*/ 468 w 468"/>
                <a:gd name="connsiteY4" fmla="*/ 221 h 439"/>
                <a:gd name="connsiteX5" fmla="*/ 378 w 468"/>
                <a:gd name="connsiteY5" fmla="*/ 143 h 439"/>
                <a:gd name="connsiteX6" fmla="*/ 378 w 468"/>
                <a:gd name="connsiteY6" fmla="*/ 143 h 439"/>
                <a:gd name="connsiteX7" fmla="*/ 77 w 468"/>
                <a:gd name="connsiteY7" fmla="*/ 0 h 439"/>
                <a:gd name="connsiteX0" fmla="*/ 47 w 438"/>
                <a:gd name="connsiteY0" fmla="*/ 0 h 439"/>
                <a:gd name="connsiteX1" fmla="*/ 0 w 438"/>
                <a:gd name="connsiteY1" fmla="*/ 299 h 439"/>
                <a:gd name="connsiteX2" fmla="*/ 230 w 438"/>
                <a:gd name="connsiteY2" fmla="*/ 439 h 439"/>
                <a:gd name="connsiteX3" fmla="*/ 438 w 438"/>
                <a:gd name="connsiteY3" fmla="*/ 221 h 439"/>
                <a:gd name="connsiteX4" fmla="*/ 438 w 438"/>
                <a:gd name="connsiteY4" fmla="*/ 221 h 439"/>
                <a:gd name="connsiteX5" fmla="*/ 348 w 438"/>
                <a:gd name="connsiteY5" fmla="*/ 143 h 439"/>
                <a:gd name="connsiteX6" fmla="*/ 348 w 438"/>
                <a:gd name="connsiteY6" fmla="*/ 143 h 439"/>
                <a:gd name="connsiteX7" fmla="*/ 47 w 438"/>
                <a:gd name="connsiteY7" fmla="*/ 0 h 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" h="439">
                  <a:moveTo>
                    <a:pt x="47" y="0"/>
                  </a:moveTo>
                  <a:cubicBezTo>
                    <a:pt x="31" y="100"/>
                    <a:pt x="16" y="199"/>
                    <a:pt x="0" y="299"/>
                  </a:cubicBezTo>
                  <a:cubicBezTo>
                    <a:pt x="89" y="325"/>
                    <a:pt x="168" y="374"/>
                    <a:pt x="230" y="439"/>
                  </a:cubicBezTo>
                  <a:lnTo>
                    <a:pt x="438" y="221"/>
                  </a:lnTo>
                  <a:lnTo>
                    <a:pt x="438" y="221"/>
                  </a:lnTo>
                  <a:cubicBezTo>
                    <a:pt x="410" y="193"/>
                    <a:pt x="380" y="166"/>
                    <a:pt x="348" y="143"/>
                  </a:cubicBezTo>
                  <a:lnTo>
                    <a:pt x="348" y="143"/>
                  </a:lnTo>
                  <a:cubicBezTo>
                    <a:pt x="260" y="76"/>
                    <a:pt x="158" y="27"/>
                    <a:pt x="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1F540D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gray">
            <a:xfrm>
              <a:off x="13901050" y="-1981200"/>
              <a:ext cx="1608827" cy="1290638"/>
            </a:xfrm>
            <a:custGeom>
              <a:avLst/>
              <a:gdLst>
                <a:gd name="connsiteX0" fmla="*/ 412 w 552"/>
                <a:gd name="connsiteY0" fmla="*/ 0 h 344"/>
                <a:gd name="connsiteX1" fmla="*/ 202 w 552"/>
                <a:gd name="connsiteY1" fmla="*/ 43 h 344"/>
                <a:gd name="connsiteX2" fmla="*/ 127 w 552"/>
                <a:gd name="connsiteY2" fmla="*/ 38 h 344"/>
                <a:gd name="connsiteX3" fmla="*/ 0 w 552"/>
                <a:gd name="connsiteY3" fmla="*/ 192 h 344"/>
                <a:gd name="connsiteX4" fmla="*/ 123 w 552"/>
                <a:gd name="connsiteY4" fmla="*/ 341 h 344"/>
                <a:gd name="connsiteX5" fmla="*/ 202 w 552"/>
                <a:gd name="connsiteY5" fmla="*/ 344 h 344"/>
                <a:gd name="connsiteX6" fmla="*/ 552 w 552"/>
                <a:gd name="connsiteY6" fmla="*/ 266 h 344"/>
                <a:gd name="connsiteX7" fmla="*/ 412 w 552"/>
                <a:gd name="connsiteY7" fmla="*/ 0 h 344"/>
                <a:gd name="connsiteX0" fmla="*/ 301 w 441"/>
                <a:gd name="connsiteY0" fmla="*/ 0 h 344"/>
                <a:gd name="connsiteX1" fmla="*/ 91 w 441"/>
                <a:gd name="connsiteY1" fmla="*/ 43 h 344"/>
                <a:gd name="connsiteX2" fmla="*/ 16 w 441"/>
                <a:gd name="connsiteY2" fmla="*/ 38 h 344"/>
                <a:gd name="connsiteX3" fmla="*/ 12 w 441"/>
                <a:gd name="connsiteY3" fmla="*/ 341 h 344"/>
                <a:gd name="connsiteX4" fmla="*/ 91 w 441"/>
                <a:gd name="connsiteY4" fmla="*/ 344 h 344"/>
                <a:gd name="connsiteX5" fmla="*/ 441 w 441"/>
                <a:gd name="connsiteY5" fmla="*/ 266 h 344"/>
                <a:gd name="connsiteX6" fmla="*/ 301 w 441"/>
                <a:gd name="connsiteY6" fmla="*/ 0 h 344"/>
                <a:gd name="connsiteX0" fmla="*/ 289 w 429"/>
                <a:gd name="connsiteY0" fmla="*/ 0 h 344"/>
                <a:gd name="connsiteX1" fmla="*/ 79 w 429"/>
                <a:gd name="connsiteY1" fmla="*/ 43 h 344"/>
                <a:gd name="connsiteX2" fmla="*/ 4 w 429"/>
                <a:gd name="connsiteY2" fmla="*/ 38 h 344"/>
                <a:gd name="connsiteX3" fmla="*/ 0 w 429"/>
                <a:gd name="connsiteY3" fmla="*/ 341 h 344"/>
                <a:gd name="connsiteX4" fmla="*/ 79 w 429"/>
                <a:gd name="connsiteY4" fmla="*/ 344 h 344"/>
                <a:gd name="connsiteX5" fmla="*/ 429 w 429"/>
                <a:gd name="connsiteY5" fmla="*/ 266 h 344"/>
                <a:gd name="connsiteX6" fmla="*/ 289 w 429"/>
                <a:gd name="connsiteY6" fmla="*/ 0 h 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" h="344">
                  <a:moveTo>
                    <a:pt x="289" y="0"/>
                  </a:moveTo>
                  <a:cubicBezTo>
                    <a:pt x="225" y="28"/>
                    <a:pt x="154" y="43"/>
                    <a:pt x="79" y="43"/>
                  </a:cubicBezTo>
                  <a:cubicBezTo>
                    <a:pt x="53" y="43"/>
                    <a:pt x="28" y="42"/>
                    <a:pt x="4" y="38"/>
                  </a:cubicBezTo>
                  <a:cubicBezTo>
                    <a:pt x="3" y="139"/>
                    <a:pt x="1" y="240"/>
                    <a:pt x="0" y="341"/>
                  </a:cubicBezTo>
                  <a:cubicBezTo>
                    <a:pt x="26" y="343"/>
                    <a:pt x="52" y="344"/>
                    <a:pt x="79" y="344"/>
                  </a:cubicBezTo>
                  <a:cubicBezTo>
                    <a:pt x="204" y="344"/>
                    <a:pt x="323" y="316"/>
                    <a:pt x="429" y="266"/>
                  </a:cubicBezTo>
                  <a:lnTo>
                    <a:pt x="289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1F540D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gray">
            <a:xfrm>
              <a:off x="11179175" y="-3548563"/>
              <a:ext cx="1503363" cy="1935665"/>
            </a:xfrm>
            <a:custGeom>
              <a:avLst/>
              <a:gdLst>
                <a:gd name="connsiteX0" fmla="*/ 217 w 401"/>
                <a:gd name="connsiteY0" fmla="*/ 584 h 596"/>
                <a:gd name="connsiteX1" fmla="*/ 401 w 401"/>
                <a:gd name="connsiteY1" fmla="*/ 339 h 596"/>
                <a:gd name="connsiteX2" fmla="*/ 285 w 401"/>
                <a:gd name="connsiteY2" fmla="*/ 68 h 596"/>
                <a:gd name="connsiteX3" fmla="*/ 114 w 401"/>
                <a:gd name="connsiteY3" fmla="*/ 0 h 596"/>
                <a:gd name="connsiteX4" fmla="*/ 0 w 401"/>
                <a:gd name="connsiteY4" fmla="*/ 183 h 596"/>
                <a:gd name="connsiteX5" fmla="*/ 0 w 401"/>
                <a:gd name="connsiteY5" fmla="*/ 183 h 596"/>
                <a:gd name="connsiteX6" fmla="*/ 22 w 401"/>
                <a:gd name="connsiteY6" fmla="*/ 264 h 596"/>
                <a:gd name="connsiteX7" fmla="*/ 22 w 401"/>
                <a:gd name="connsiteY7" fmla="*/ 264 h 596"/>
                <a:gd name="connsiteX8" fmla="*/ 217 w 401"/>
                <a:gd name="connsiteY8" fmla="*/ 584 h 596"/>
                <a:gd name="connsiteX0" fmla="*/ 217 w 401"/>
                <a:gd name="connsiteY0" fmla="*/ 584 h 584"/>
                <a:gd name="connsiteX1" fmla="*/ 401 w 401"/>
                <a:gd name="connsiteY1" fmla="*/ 339 h 584"/>
                <a:gd name="connsiteX2" fmla="*/ 285 w 401"/>
                <a:gd name="connsiteY2" fmla="*/ 68 h 584"/>
                <a:gd name="connsiteX3" fmla="*/ 114 w 401"/>
                <a:gd name="connsiteY3" fmla="*/ 0 h 584"/>
                <a:gd name="connsiteX4" fmla="*/ 0 w 401"/>
                <a:gd name="connsiteY4" fmla="*/ 183 h 584"/>
                <a:gd name="connsiteX5" fmla="*/ 0 w 401"/>
                <a:gd name="connsiteY5" fmla="*/ 183 h 584"/>
                <a:gd name="connsiteX6" fmla="*/ 22 w 401"/>
                <a:gd name="connsiteY6" fmla="*/ 264 h 584"/>
                <a:gd name="connsiteX7" fmla="*/ 22 w 401"/>
                <a:gd name="connsiteY7" fmla="*/ 264 h 584"/>
                <a:gd name="connsiteX8" fmla="*/ 217 w 401"/>
                <a:gd name="connsiteY8" fmla="*/ 584 h 584"/>
                <a:gd name="connsiteX0" fmla="*/ 217 w 401"/>
                <a:gd name="connsiteY0" fmla="*/ 516 h 516"/>
                <a:gd name="connsiteX1" fmla="*/ 401 w 401"/>
                <a:gd name="connsiteY1" fmla="*/ 271 h 516"/>
                <a:gd name="connsiteX2" fmla="*/ 285 w 401"/>
                <a:gd name="connsiteY2" fmla="*/ 0 h 516"/>
                <a:gd name="connsiteX3" fmla="*/ 0 w 401"/>
                <a:gd name="connsiteY3" fmla="*/ 115 h 516"/>
                <a:gd name="connsiteX4" fmla="*/ 0 w 401"/>
                <a:gd name="connsiteY4" fmla="*/ 115 h 516"/>
                <a:gd name="connsiteX5" fmla="*/ 22 w 401"/>
                <a:gd name="connsiteY5" fmla="*/ 196 h 516"/>
                <a:gd name="connsiteX6" fmla="*/ 22 w 401"/>
                <a:gd name="connsiteY6" fmla="*/ 196 h 516"/>
                <a:gd name="connsiteX7" fmla="*/ 217 w 401"/>
                <a:gd name="connsiteY7" fmla="*/ 516 h 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" h="516">
                  <a:moveTo>
                    <a:pt x="217" y="516"/>
                  </a:moveTo>
                  <a:cubicBezTo>
                    <a:pt x="278" y="434"/>
                    <a:pt x="340" y="353"/>
                    <a:pt x="401" y="271"/>
                  </a:cubicBezTo>
                  <a:cubicBezTo>
                    <a:pt x="339" y="195"/>
                    <a:pt x="297" y="102"/>
                    <a:pt x="285" y="0"/>
                  </a:cubicBezTo>
                  <a:lnTo>
                    <a:pt x="0" y="115"/>
                  </a:lnTo>
                  <a:lnTo>
                    <a:pt x="0" y="115"/>
                  </a:lnTo>
                  <a:cubicBezTo>
                    <a:pt x="6" y="142"/>
                    <a:pt x="13" y="170"/>
                    <a:pt x="22" y="196"/>
                  </a:cubicBezTo>
                  <a:lnTo>
                    <a:pt x="22" y="196"/>
                  </a:lnTo>
                  <a:cubicBezTo>
                    <a:pt x="62" y="317"/>
                    <a:pt x="129" y="426"/>
                    <a:pt x="217" y="51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1F540D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gray">
            <a:xfrm>
              <a:off x="15134761" y="-2782887"/>
              <a:ext cx="1732427" cy="1690689"/>
            </a:xfrm>
            <a:custGeom>
              <a:avLst/>
              <a:gdLst>
                <a:gd name="connsiteX0" fmla="*/ 214 w 475"/>
                <a:gd name="connsiteY0" fmla="*/ 0 h 451"/>
                <a:gd name="connsiteX1" fmla="*/ 13 w 475"/>
                <a:gd name="connsiteY1" fmla="*/ 194 h 451"/>
                <a:gd name="connsiteX2" fmla="*/ 0 w 475"/>
                <a:gd name="connsiteY2" fmla="*/ 408 h 451"/>
                <a:gd name="connsiteX3" fmla="*/ 170 w 475"/>
                <a:gd name="connsiteY3" fmla="*/ 451 h 451"/>
                <a:gd name="connsiteX4" fmla="*/ 475 w 475"/>
                <a:gd name="connsiteY4" fmla="*/ 149 h 451"/>
                <a:gd name="connsiteX5" fmla="*/ 214 w 475"/>
                <a:gd name="connsiteY5" fmla="*/ 0 h 451"/>
                <a:gd name="connsiteX0" fmla="*/ 208 w 469"/>
                <a:gd name="connsiteY0" fmla="*/ 0 h 459"/>
                <a:gd name="connsiteX1" fmla="*/ 7 w 469"/>
                <a:gd name="connsiteY1" fmla="*/ 194 h 459"/>
                <a:gd name="connsiteX2" fmla="*/ 164 w 469"/>
                <a:gd name="connsiteY2" fmla="*/ 451 h 459"/>
                <a:gd name="connsiteX3" fmla="*/ 469 w 469"/>
                <a:gd name="connsiteY3" fmla="*/ 149 h 459"/>
                <a:gd name="connsiteX4" fmla="*/ 208 w 469"/>
                <a:gd name="connsiteY4" fmla="*/ 0 h 459"/>
                <a:gd name="connsiteX0" fmla="*/ 201 w 462"/>
                <a:gd name="connsiteY0" fmla="*/ 0 h 451"/>
                <a:gd name="connsiteX1" fmla="*/ 0 w 462"/>
                <a:gd name="connsiteY1" fmla="*/ 194 h 451"/>
                <a:gd name="connsiteX2" fmla="*/ 157 w 462"/>
                <a:gd name="connsiteY2" fmla="*/ 451 h 451"/>
                <a:gd name="connsiteX3" fmla="*/ 462 w 462"/>
                <a:gd name="connsiteY3" fmla="*/ 149 h 451"/>
                <a:gd name="connsiteX4" fmla="*/ 201 w 462"/>
                <a:gd name="connsiteY4" fmla="*/ 0 h 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" h="451">
                  <a:moveTo>
                    <a:pt x="201" y="0"/>
                  </a:moveTo>
                  <a:cubicBezTo>
                    <a:pt x="153" y="81"/>
                    <a:pt x="83" y="149"/>
                    <a:pt x="0" y="194"/>
                  </a:cubicBezTo>
                  <a:cubicBezTo>
                    <a:pt x="52" y="280"/>
                    <a:pt x="105" y="365"/>
                    <a:pt x="157" y="451"/>
                  </a:cubicBezTo>
                  <a:cubicBezTo>
                    <a:pt x="284" y="379"/>
                    <a:pt x="389" y="275"/>
                    <a:pt x="462" y="149"/>
                  </a:cubicBezTo>
                  <a:lnTo>
                    <a:pt x="20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1F540D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gray">
            <a:xfrm>
              <a:off x="15724193" y="-5827341"/>
              <a:ext cx="1525588" cy="1731160"/>
            </a:xfrm>
            <a:custGeom>
              <a:avLst/>
              <a:gdLst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62 w 407"/>
                <a:gd name="connsiteY8" fmla="*/ 232 h 530"/>
                <a:gd name="connsiteX9" fmla="*/ 359 w 407"/>
                <a:gd name="connsiteY9" fmla="*/ 225 h 530"/>
                <a:gd name="connsiteX10" fmla="*/ 355 w 407"/>
                <a:gd name="connsiteY10" fmla="*/ 214 h 530"/>
                <a:gd name="connsiteX11" fmla="*/ 352 w 407"/>
                <a:gd name="connsiteY11" fmla="*/ 207 h 530"/>
                <a:gd name="connsiteX12" fmla="*/ 347 w 407"/>
                <a:gd name="connsiteY12" fmla="*/ 196 h 530"/>
                <a:gd name="connsiteX13" fmla="*/ 343 w 407"/>
                <a:gd name="connsiteY13" fmla="*/ 188 h 530"/>
                <a:gd name="connsiteX14" fmla="*/ 339 w 407"/>
                <a:gd name="connsiteY14" fmla="*/ 178 h 530"/>
                <a:gd name="connsiteX15" fmla="*/ 335 w 407"/>
                <a:gd name="connsiteY15" fmla="*/ 169 h 530"/>
                <a:gd name="connsiteX16" fmla="*/ 330 w 407"/>
                <a:gd name="connsiteY16" fmla="*/ 161 h 530"/>
                <a:gd name="connsiteX17" fmla="*/ 326 w 407"/>
                <a:gd name="connsiteY17" fmla="*/ 151 h 530"/>
                <a:gd name="connsiteX18" fmla="*/ 322 w 407"/>
                <a:gd name="connsiteY18" fmla="*/ 144 h 530"/>
                <a:gd name="connsiteX19" fmla="*/ 316 w 407"/>
                <a:gd name="connsiteY19" fmla="*/ 133 h 530"/>
                <a:gd name="connsiteX20" fmla="*/ 312 w 407"/>
                <a:gd name="connsiteY20" fmla="*/ 127 h 530"/>
                <a:gd name="connsiteX21" fmla="*/ 306 w 407"/>
                <a:gd name="connsiteY21" fmla="*/ 116 h 530"/>
                <a:gd name="connsiteX22" fmla="*/ 303 w 407"/>
                <a:gd name="connsiteY22" fmla="*/ 110 h 530"/>
                <a:gd name="connsiteX23" fmla="*/ 296 w 407"/>
                <a:gd name="connsiteY23" fmla="*/ 98 h 530"/>
                <a:gd name="connsiteX24" fmla="*/ 293 w 407"/>
                <a:gd name="connsiteY24" fmla="*/ 94 h 530"/>
                <a:gd name="connsiteX25" fmla="*/ 285 w 407"/>
                <a:gd name="connsiteY25" fmla="*/ 81 h 530"/>
                <a:gd name="connsiteX26" fmla="*/ 282 w 407"/>
                <a:gd name="connsiteY26" fmla="*/ 77 h 530"/>
                <a:gd name="connsiteX27" fmla="*/ 273 w 407"/>
                <a:gd name="connsiteY27" fmla="*/ 64 h 530"/>
                <a:gd name="connsiteX28" fmla="*/ 272 w 407"/>
                <a:gd name="connsiteY28" fmla="*/ 61 h 530"/>
                <a:gd name="connsiteX29" fmla="*/ 262 w 407"/>
                <a:gd name="connsiteY29" fmla="*/ 48 h 530"/>
                <a:gd name="connsiteX30" fmla="*/ 260 w 407"/>
                <a:gd name="connsiteY30" fmla="*/ 46 h 530"/>
                <a:gd name="connsiteX31" fmla="*/ 250 w 407"/>
                <a:gd name="connsiteY31" fmla="*/ 31 h 530"/>
                <a:gd name="connsiteX32" fmla="*/ 249 w 407"/>
                <a:gd name="connsiteY32" fmla="*/ 30 h 530"/>
                <a:gd name="connsiteX33" fmla="*/ 237 w 407"/>
                <a:gd name="connsiteY33" fmla="*/ 15 h 530"/>
                <a:gd name="connsiteX34" fmla="*/ 237 w 407"/>
                <a:gd name="connsiteY34" fmla="*/ 15 h 530"/>
                <a:gd name="connsiteX35" fmla="*/ 225 w 407"/>
                <a:gd name="connsiteY35" fmla="*/ 0 h 530"/>
                <a:gd name="connsiteX36" fmla="*/ 234 w 407"/>
                <a:gd name="connsiteY36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62 w 407"/>
                <a:gd name="connsiteY8" fmla="*/ 232 h 530"/>
                <a:gd name="connsiteX9" fmla="*/ 359 w 407"/>
                <a:gd name="connsiteY9" fmla="*/ 225 h 530"/>
                <a:gd name="connsiteX10" fmla="*/ 355 w 407"/>
                <a:gd name="connsiteY10" fmla="*/ 214 h 530"/>
                <a:gd name="connsiteX11" fmla="*/ 352 w 407"/>
                <a:gd name="connsiteY11" fmla="*/ 207 h 530"/>
                <a:gd name="connsiteX12" fmla="*/ 347 w 407"/>
                <a:gd name="connsiteY12" fmla="*/ 196 h 530"/>
                <a:gd name="connsiteX13" fmla="*/ 343 w 407"/>
                <a:gd name="connsiteY13" fmla="*/ 188 h 530"/>
                <a:gd name="connsiteX14" fmla="*/ 339 w 407"/>
                <a:gd name="connsiteY14" fmla="*/ 178 h 530"/>
                <a:gd name="connsiteX15" fmla="*/ 335 w 407"/>
                <a:gd name="connsiteY15" fmla="*/ 169 h 530"/>
                <a:gd name="connsiteX16" fmla="*/ 330 w 407"/>
                <a:gd name="connsiteY16" fmla="*/ 161 h 530"/>
                <a:gd name="connsiteX17" fmla="*/ 326 w 407"/>
                <a:gd name="connsiteY17" fmla="*/ 151 h 530"/>
                <a:gd name="connsiteX18" fmla="*/ 322 w 407"/>
                <a:gd name="connsiteY18" fmla="*/ 144 h 530"/>
                <a:gd name="connsiteX19" fmla="*/ 316 w 407"/>
                <a:gd name="connsiteY19" fmla="*/ 133 h 530"/>
                <a:gd name="connsiteX20" fmla="*/ 306 w 407"/>
                <a:gd name="connsiteY20" fmla="*/ 116 h 530"/>
                <a:gd name="connsiteX21" fmla="*/ 303 w 407"/>
                <a:gd name="connsiteY21" fmla="*/ 110 h 530"/>
                <a:gd name="connsiteX22" fmla="*/ 296 w 407"/>
                <a:gd name="connsiteY22" fmla="*/ 98 h 530"/>
                <a:gd name="connsiteX23" fmla="*/ 293 w 407"/>
                <a:gd name="connsiteY23" fmla="*/ 94 h 530"/>
                <a:gd name="connsiteX24" fmla="*/ 285 w 407"/>
                <a:gd name="connsiteY24" fmla="*/ 81 h 530"/>
                <a:gd name="connsiteX25" fmla="*/ 282 w 407"/>
                <a:gd name="connsiteY25" fmla="*/ 77 h 530"/>
                <a:gd name="connsiteX26" fmla="*/ 273 w 407"/>
                <a:gd name="connsiteY26" fmla="*/ 64 h 530"/>
                <a:gd name="connsiteX27" fmla="*/ 272 w 407"/>
                <a:gd name="connsiteY27" fmla="*/ 61 h 530"/>
                <a:gd name="connsiteX28" fmla="*/ 262 w 407"/>
                <a:gd name="connsiteY28" fmla="*/ 48 h 530"/>
                <a:gd name="connsiteX29" fmla="*/ 260 w 407"/>
                <a:gd name="connsiteY29" fmla="*/ 46 h 530"/>
                <a:gd name="connsiteX30" fmla="*/ 250 w 407"/>
                <a:gd name="connsiteY30" fmla="*/ 31 h 530"/>
                <a:gd name="connsiteX31" fmla="*/ 249 w 407"/>
                <a:gd name="connsiteY31" fmla="*/ 30 h 530"/>
                <a:gd name="connsiteX32" fmla="*/ 237 w 407"/>
                <a:gd name="connsiteY32" fmla="*/ 15 h 530"/>
                <a:gd name="connsiteX33" fmla="*/ 237 w 407"/>
                <a:gd name="connsiteY33" fmla="*/ 15 h 530"/>
                <a:gd name="connsiteX34" fmla="*/ 225 w 407"/>
                <a:gd name="connsiteY34" fmla="*/ 0 h 530"/>
                <a:gd name="connsiteX35" fmla="*/ 234 w 407"/>
                <a:gd name="connsiteY35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62 w 407"/>
                <a:gd name="connsiteY8" fmla="*/ 232 h 530"/>
                <a:gd name="connsiteX9" fmla="*/ 359 w 407"/>
                <a:gd name="connsiteY9" fmla="*/ 225 h 530"/>
                <a:gd name="connsiteX10" fmla="*/ 355 w 407"/>
                <a:gd name="connsiteY10" fmla="*/ 214 h 530"/>
                <a:gd name="connsiteX11" fmla="*/ 352 w 407"/>
                <a:gd name="connsiteY11" fmla="*/ 207 h 530"/>
                <a:gd name="connsiteX12" fmla="*/ 347 w 407"/>
                <a:gd name="connsiteY12" fmla="*/ 196 h 530"/>
                <a:gd name="connsiteX13" fmla="*/ 343 w 407"/>
                <a:gd name="connsiteY13" fmla="*/ 188 h 530"/>
                <a:gd name="connsiteX14" fmla="*/ 339 w 407"/>
                <a:gd name="connsiteY14" fmla="*/ 178 h 530"/>
                <a:gd name="connsiteX15" fmla="*/ 335 w 407"/>
                <a:gd name="connsiteY15" fmla="*/ 169 h 530"/>
                <a:gd name="connsiteX16" fmla="*/ 330 w 407"/>
                <a:gd name="connsiteY16" fmla="*/ 161 h 530"/>
                <a:gd name="connsiteX17" fmla="*/ 326 w 407"/>
                <a:gd name="connsiteY17" fmla="*/ 151 h 530"/>
                <a:gd name="connsiteX18" fmla="*/ 322 w 407"/>
                <a:gd name="connsiteY18" fmla="*/ 144 h 530"/>
                <a:gd name="connsiteX19" fmla="*/ 316 w 407"/>
                <a:gd name="connsiteY19" fmla="*/ 133 h 530"/>
                <a:gd name="connsiteX20" fmla="*/ 306 w 407"/>
                <a:gd name="connsiteY20" fmla="*/ 116 h 530"/>
                <a:gd name="connsiteX21" fmla="*/ 303 w 407"/>
                <a:gd name="connsiteY21" fmla="*/ 110 h 530"/>
                <a:gd name="connsiteX22" fmla="*/ 296 w 407"/>
                <a:gd name="connsiteY22" fmla="*/ 98 h 530"/>
                <a:gd name="connsiteX23" fmla="*/ 285 w 407"/>
                <a:gd name="connsiteY23" fmla="*/ 81 h 530"/>
                <a:gd name="connsiteX24" fmla="*/ 282 w 407"/>
                <a:gd name="connsiteY24" fmla="*/ 77 h 530"/>
                <a:gd name="connsiteX25" fmla="*/ 273 w 407"/>
                <a:gd name="connsiteY25" fmla="*/ 64 h 530"/>
                <a:gd name="connsiteX26" fmla="*/ 272 w 407"/>
                <a:gd name="connsiteY26" fmla="*/ 61 h 530"/>
                <a:gd name="connsiteX27" fmla="*/ 262 w 407"/>
                <a:gd name="connsiteY27" fmla="*/ 48 h 530"/>
                <a:gd name="connsiteX28" fmla="*/ 260 w 407"/>
                <a:gd name="connsiteY28" fmla="*/ 46 h 530"/>
                <a:gd name="connsiteX29" fmla="*/ 250 w 407"/>
                <a:gd name="connsiteY29" fmla="*/ 31 h 530"/>
                <a:gd name="connsiteX30" fmla="*/ 249 w 407"/>
                <a:gd name="connsiteY30" fmla="*/ 30 h 530"/>
                <a:gd name="connsiteX31" fmla="*/ 237 w 407"/>
                <a:gd name="connsiteY31" fmla="*/ 15 h 530"/>
                <a:gd name="connsiteX32" fmla="*/ 237 w 407"/>
                <a:gd name="connsiteY32" fmla="*/ 15 h 530"/>
                <a:gd name="connsiteX33" fmla="*/ 225 w 407"/>
                <a:gd name="connsiteY33" fmla="*/ 0 h 530"/>
                <a:gd name="connsiteX34" fmla="*/ 234 w 407"/>
                <a:gd name="connsiteY34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62 w 407"/>
                <a:gd name="connsiteY8" fmla="*/ 232 h 530"/>
                <a:gd name="connsiteX9" fmla="*/ 359 w 407"/>
                <a:gd name="connsiteY9" fmla="*/ 225 h 530"/>
                <a:gd name="connsiteX10" fmla="*/ 355 w 407"/>
                <a:gd name="connsiteY10" fmla="*/ 214 h 530"/>
                <a:gd name="connsiteX11" fmla="*/ 352 w 407"/>
                <a:gd name="connsiteY11" fmla="*/ 207 h 530"/>
                <a:gd name="connsiteX12" fmla="*/ 347 w 407"/>
                <a:gd name="connsiteY12" fmla="*/ 196 h 530"/>
                <a:gd name="connsiteX13" fmla="*/ 343 w 407"/>
                <a:gd name="connsiteY13" fmla="*/ 188 h 530"/>
                <a:gd name="connsiteX14" fmla="*/ 339 w 407"/>
                <a:gd name="connsiteY14" fmla="*/ 178 h 530"/>
                <a:gd name="connsiteX15" fmla="*/ 335 w 407"/>
                <a:gd name="connsiteY15" fmla="*/ 169 h 530"/>
                <a:gd name="connsiteX16" fmla="*/ 330 w 407"/>
                <a:gd name="connsiteY16" fmla="*/ 161 h 530"/>
                <a:gd name="connsiteX17" fmla="*/ 326 w 407"/>
                <a:gd name="connsiteY17" fmla="*/ 151 h 530"/>
                <a:gd name="connsiteX18" fmla="*/ 322 w 407"/>
                <a:gd name="connsiteY18" fmla="*/ 144 h 530"/>
                <a:gd name="connsiteX19" fmla="*/ 316 w 407"/>
                <a:gd name="connsiteY19" fmla="*/ 133 h 530"/>
                <a:gd name="connsiteX20" fmla="*/ 306 w 407"/>
                <a:gd name="connsiteY20" fmla="*/ 116 h 530"/>
                <a:gd name="connsiteX21" fmla="*/ 303 w 407"/>
                <a:gd name="connsiteY21" fmla="*/ 110 h 530"/>
                <a:gd name="connsiteX22" fmla="*/ 296 w 407"/>
                <a:gd name="connsiteY22" fmla="*/ 98 h 530"/>
                <a:gd name="connsiteX23" fmla="*/ 285 w 407"/>
                <a:gd name="connsiteY23" fmla="*/ 81 h 530"/>
                <a:gd name="connsiteX24" fmla="*/ 273 w 407"/>
                <a:gd name="connsiteY24" fmla="*/ 64 h 530"/>
                <a:gd name="connsiteX25" fmla="*/ 272 w 407"/>
                <a:gd name="connsiteY25" fmla="*/ 61 h 530"/>
                <a:gd name="connsiteX26" fmla="*/ 262 w 407"/>
                <a:gd name="connsiteY26" fmla="*/ 48 h 530"/>
                <a:gd name="connsiteX27" fmla="*/ 260 w 407"/>
                <a:gd name="connsiteY27" fmla="*/ 46 h 530"/>
                <a:gd name="connsiteX28" fmla="*/ 250 w 407"/>
                <a:gd name="connsiteY28" fmla="*/ 31 h 530"/>
                <a:gd name="connsiteX29" fmla="*/ 249 w 407"/>
                <a:gd name="connsiteY29" fmla="*/ 30 h 530"/>
                <a:gd name="connsiteX30" fmla="*/ 237 w 407"/>
                <a:gd name="connsiteY30" fmla="*/ 15 h 530"/>
                <a:gd name="connsiteX31" fmla="*/ 237 w 407"/>
                <a:gd name="connsiteY31" fmla="*/ 15 h 530"/>
                <a:gd name="connsiteX32" fmla="*/ 225 w 407"/>
                <a:gd name="connsiteY32" fmla="*/ 0 h 530"/>
                <a:gd name="connsiteX33" fmla="*/ 234 w 407"/>
                <a:gd name="connsiteY33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62 w 407"/>
                <a:gd name="connsiteY8" fmla="*/ 232 h 530"/>
                <a:gd name="connsiteX9" fmla="*/ 359 w 407"/>
                <a:gd name="connsiteY9" fmla="*/ 225 h 530"/>
                <a:gd name="connsiteX10" fmla="*/ 355 w 407"/>
                <a:gd name="connsiteY10" fmla="*/ 214 h 530"/>
                <a:gd name="connsiteX11" fmla="*/ 352 w 407"/>
                <a:gd name="connsiteY11" fmla="*/ 207 h 530"/>
                <a:gd name="connsiteX12" fmla="*/ 347 w 407"/>
                <a:gd name="connsiteY12" fmla="*/ 196 h 530"/>
                <a:gd name="connsiteX13" fmla="*/ 343 w 407"/>
                <a:gd name="connsiteY13" fmla="*/ 188 h 530"/>
                <a:gd name="connsiteX14" fmla="*/ 339 w 407"/>
                <a:gd name="connsiteY14" fmla="*/ 178 h 530"/>
                <a:gd name="connsiteX15" fmla="*/ 335 w 407"/>
                <a:gd name="connsiteY15" fmla="*/ 169 h 530"/>
                <a:gd name="connsiteX16" fmla="*/ 330 w 407"/>
                <a:gd name="connsiteY16" fmla="*/ 161 h 530"/>
                <a:gd name="connsiteX17" fmla="*/ 326 w 407"/>
                <a:gd name="connsiteY17" fmla="*/ 151 h 530"/>
                <a:gd name="connsiteX18" fmla="*/ 322 w 407"/>
                <a:gd name="connsiteY18" fmla="*/ 144 h 530"/>
                <a:gd name="connsiteX19" fmla="*/ 316 w 407"/>
                <a:gd name="connsiteY19" fmla="*/ 133 h 530"/>
                <a:gd name="connsiteX20" fmla="*/ 306 w 407"/>
                <a:gd name="connsiteY20" fmla="*/ 116 h 530"/>
                <a:gd name="connsiteX21" fmla="*/ 303 w 407"/>
                <a:gd name="connsiteY21" fmla="*/ 110 h 530"/>
                <a:gd name="connsiteX22" fmla="*/ 296 w 407"/>
                <a:gd name="connsiteY22" fmla="*/ 98 h 530"/>
                <a:gd name="connsiteX23" fmla="*/ 285 w 407"/>
                <a:gd name="connsiteY23" fmla="*/ 81 h 530"/>
                <a:gd name="connsiteX24" fmla="*/ 273 w 407"/>
                <a:gd name="connsiteY24" fmla="*/ 64 h 530"/>
                <a:gd name="connsiteX25" fmla="*/ 262 w 407"/>
                <a:gd name="connsiteY25" fmla="*/ 48 h 530"/>
                <a:gd name="connsiteX26" fmla="*/ 260 w 407"/>
                <a:gd name="connsiteY26" fmla="*/ 46 h 530"/>
                <a:gd name="connsiteX27" fmla="*/ 250 w 407"/>
                <a:gd name="connsiteY27" fmla="*/ 31 h 530"/>
                <a:gd name="connsiteX28" fmla="*/ 249 w 407"/>
                <a:gd name="connsiteY28" fmla="*/ 30 h 530"/>
                <a:gd name="connsiteX29" fmla="*/ 237 w 407"/>
                <a:gd name="connsiteY29" fmla="*/ 15 h 530"/>
                <a:gd name="connsiteX30" fmla="*/ 237 w 407"/>
                <a:gd name="connsiteY30" fmla="*/ 15 h 530"/>
                <a:gd name="connsiteX31" fmla="*/ 225 w 407"/>
                <a:gd name="connsiteY31" fmla="*/ 0 h 530"/>
                <a:gd name="connsiteX32" fmla="*/ 234 w 407"/>
                <a:gd name="connsiteY32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62 w 407"/>
                <a:gd name="connsiteY8" fmla="*/ 232 h 530"/>
                <a:gd name="connsiteX9" fmla="*/ 359 w 407"/>
                <a:gd name="connsiteY9" fmla="*/ 225 h 530"/>
                <a:gd name="connsiteX10" fmla="*/ 352 w 407"/>
                <a:gd name="connsiteY10" fmla="*/ 207 h 530"/>
                <a:gd name="connsiteX11" fmla="*/ 347 w 407"/>
                <a:gd name="connsiteY11" fmla="*/ 196 h 530"/>
                <a:gd name="connsiteX12" fmla="*/ 343 w 407"/>
                <a:gd name="connsiteY12" fmla="*/ 188 h 530"/>
                <a:gd name="connsiteX13" fmla="*/ 339 w 407"/>
                <a:gd name="connsiteY13" fmla="*/ 178 h 530"/>
                <a:gd name="connsiteX14" fmla="*/ 335 w 407"/>
                <a:gd name="connsiteY14" fmla="*/ 169 h 530"/>
                <a:gd name="connsiteX15" fmla="*/ 330 w 407"/>
                <a:gd name="connsiteY15" fmla="*/ 161 h 530"/>
                <a:gd name="connsiteX16" fmla="*/ 326 w 407"/>
                <a:gd name="connsiteY16" fmla="*/ 151 h 530"/>
                <a:gd name="connsiteX17" fmla="*/ 322 w 407"/>
                <a:gd name="connsiteY17" fmla="*/ 144 h 530"/>
                <a:gd name="connsiteX18" fmla="*/ 316 w 407"/>
                <a:gd name="connsiteY18" fmla="*/ 133 h 530"/>
                <a:gd name="connsiteX19" fmla="*/ 306 w 407"/>
                <a:gd name="connsiteY19" fmla="*/ 116 h 530"/>
                <a:gd name="connsiteX20" fmla="*/ 303 w 407"/>
                <a:gd name="connsiteY20" fmla="*/ 110 h 530"/>
                <a:gd name="connsiteX21" fmla="*/ 296 w 407"/>
                <a:gd name="connsiteY21" fmla="*/ 98 h 530"/>
                <a:gd name="connsiteX22" fmla="*/ 285 w 407"/>
                <a:gd name="connsiteY22" fmla="*/ 81 h 530"/>
                <a:gd name="connsiteX23" fmla="*/ 273 w 407"/>
                <a:gd name="connsiteY23" fmla="*/ 64 h 530"/>
                <a:gd name="connsiteX24" fmla="*/ 262 w 407"/>
                <a:gd name="connsiteY24" fmla="*/ 48 h 530"/>
                <a:gd name="connsiteX25" fmla="*/ 260 w 407"/>
                <a:gd name="connsiteY25" fmla="*/ 46 h 530"/>
                <a:gd name="connsiteX26" fmla="*/ 250 w 407"/>
                <a:gd name="connsiteY26" fmla="*/ 31 h 530"/>
                <a:gd name="connsiteX27" fmla="*/ 249 w 407"/>
                <a:gd name="connsiteY27" fmla="*/ 30 h 530"/>
                <a:gd name="connsiteX28" fmla="*/ 237 w 407"/>
                <a:gd name="connsiteY28" fmla="*/ 15 h 530"/>
                <a:gd name="connsiteX29" fmla="*/ 237 w 407"/>
                <a:gd name="connsiteY29" fmla="*/ 15 h 530"/>
                <a:gd name="connsiteX30" fmla="*/ 225 w 407"/>
                <a:gd name="connsiteY30" fmla="*/ 0 h 530"/>
                <a:gd name="connsiteX31" fmla="*/ 234 w 407"/>
                <a:gd name="connsiteY31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62 w 407"/>
                <a:gd name="connsiteY8" fmla="*/ 232 h 530"/>
                <a:gd name="connsiteX9" fmla="*/ 359 w 407"/>
                <a:gd name="connsiteY9" fmla="*/ 225 h 530"/>
                <a:gd name="connsiteX10" fmla="*/ 347 w 407"/>
                <a:gd name="connsiteY10" fmla="*/ 196 h 530"/>
                <a:gd name="connsiteX11" fmla="*/ 343 w 407"/>
                <a:gd name="connsiteY11" fmla="*/ 188 h 530"/>
                <a:gd name="connsiteX12" fmla="*/ 339 w 407"/>
                <a:gd name="connsiteY12" fmla="*/ 178 h 530"/>
                <a:gd name="connsiteX13" fmla="*/ 335 w 407"/>
                <a:gd name="connsiteY13" fmla="*/ 169 h 530"/>
                <a:gd name="connsiteX14" fmla="*/ 330 w 407"/>
                <a:gd name="connsiteY14" fmla="*/ 161 h 530"/>
                <a:gd name="connsiteX15" fmla="*/ 326 w 407"/>
                <a:gd name="connsiteY15" fmla="*/ 151 h 530"/>
                <a:gd name="connsiteX16" fmla="*/ 322 w 407"/>
                <a:gd name="connsiteY16" fmla="*/ 144 h 530"/>
                <a:gd name="connsiteX17" fmla="*/ 316 w 407"/>
                <a:gd name="connsiteY17" fmla="*/ 133 h 530"/>
                <a:gd name="connsiteX18" fmla="*/ 306 w 407"/>
                <a:gd name="connsiteY18" fmla="*/ 116 h 530"/>
                <a:gd name="connsiteX19" fmla="*/ 303 w 407"/>
                <a:gd name="connsiteY19" fmla="*/ 110 h 530"/>
                <a:gd name="connsiteX20" fmla="*/ 296 w 407"/>
                <a:gd name="connsiteY20" fmla="*/ 98 h 530"/>
                <a:gd name="connsiteX21" fmla="*/ 285 w 407"/>
                <a:gd name="connsiteY21" fmla="*/ 81 h 530"/>
                <a:gd name="connsiteX22" fmla="*/ 273 w 407"/>
                <a:gd name="connsiteY22" fmla="*/ 64 h 530"/>
                <a:gd name="connsiteX23" fmla="*/ 262 w 407"/>
                <a:gd name="connsiteY23" fmla="*/ 48 h 530"/>
                <a:gd name="connsiteX24" fmla="*/ 260 w 407"/>
                <a:gd name="connsiteY24" fmla="*/ 46 h 530"/>
                <a:gd name="connsiteX25" fmla="*/ 250 w 407"/>
                <a:gd name="connsiteY25" fmla="*/ 31 h 530"/>
                <a:gd name="connsiteX26" fmla="*/ 249 w 407"/>
                <a:gd name="connsiteY26" fmla="*/ 30 h 530"/>
                <a:gd name="connsiteX27" fmla="*/ 237 w 407"/>
                <a:gd name="connsiteY27" fmla="*/ 15 h 530"/>
                <a:gd name="connsiteX28" fmla="*/ 237 w 407"/>
                <a:gd name="connsiteY28" fmla="*/ 15 h 530"/>
                <a:gd name="connsiteX29" fmla="*/ 225 w 407"/>
                <a:gd name="connsiteY29" fmla="*/ 0 h 530"/>
                <a:gd name="connsiteX30" fmla="*/ 234 w 407"/>
                <a:gd name="connsiteY30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62 w 407"/>
                <a:gd name="connsiteY8" fmla="*/ 232 h 530"/>
                <a:gd name="connsiteX9" fmla="*/ 359 w 407"/>
                <a:gd name="connsiteY9" fmla="*/ 225 h 530"/>
                <a:gd name="connsiteX10" fmla="*/ 347 w 407"/>
                <a:gd name="connsiteY10" fmla="*/ 196 h 530"/>
                <a:gd name="connsiteX11" fmla="*/ 343 w 407"/>
                <a:gd name="connsiteY11" fmla="*/ 188 h 530"/>
                <a:gd name="connsiteX12" fmla="*/ 339 w 407"/>
                <a:gd name="connsiteY12" fmla="*/ 178 h 530"/>
                <a:gd name="connsiteX13" fmla="*/ 335 w 407"/>
                <a:gd name="connsiteY13" fmla="*/ 169 h 530"/>
                <a:gd name="connsiteX14" fmla="*/ 330 w 407"/>
                <a:gd name="connsiteY14" fmla="*/ 161 h 530"/>
                <a:gd name="connsiteX15" fmla="*/ 326 w 407"/>
                <a:gd name="connsiteY15" fmla="*/ 151 h 530"/>
                <a:gd name="connsiteX16" fmla="*/ 322 w 407"/>
                <a:gd name="connsiteY16" fmla="*/ 144 h 530"/>
                <a:gd name="connsiteX17" fmla="*/ 316 w 407"/>
                <a:gd name="connsiteY17" fmla="*/ 133 h 530"/>
                <a:gd name="connsiteX18" fmla="*/ 306 w 407"/>
                <a:gd name="connsiteY18" fmla="*/ 116 h 530"/>
                <a:gd name="connsiteX19" fmla="*/ 296 w 407"/>
                <a:gd name="connsiteY19" fmla="*/ 98 h 530"/>
                <a:gd name="connsiteX20" fmla="*/ 285 w 407"/>
                <a:gd name="connsiteY20" fmla="*/ 81 h 530"/>
                <a:gd name="connsiteX21" fmla="*/ 273 w 407"/>
                <a:gd name="connsiteY21" fmla="*/ 64 h 530"/>
                <a:gd name="connsiteX22" fmla="*/ 262 w 407"/>
                <a:gd name="connsiteY22" fmla="*/ 48 h 530"/>
                <a:gd name="connsiteX23" fmla="*/ 260 w 407"/>
                <a:gd name="connsiteY23" fmla="*/ 46 h 530"/>
                <a:gd name="connsiteX24" fmla="*/ 250 w 407"/>
                <a:gd name="connsiteY24" fmla="*/ 31 h 530"/>
                <a:gd name="connsiteX25" fmla="*/ 249 w 407"/>
                <a:gd name="connsiteY25" fmla="*/ 30 h 530"/>
                <a:gd name="connsiteX26" fmla="*/ 237 w 407"/>
                <a:gd name="connsiteY26" fmla="*/ 15 h 530"/>
                <a:gd name="connsiteX27" fmla="*/ 237 w 407"/>
                <a:gd name="connsiteY27" fmla="*/ 15 h 530"/>
                <a:gd name="connsiteX28" fmla="*/ 225 w 407"/>
                <a:gd name="connsiteY28" fmla="*/ 0 h 530"/>
                <a:gd name="connsiteX29" fmla="*/ 234 w 407"/>
                <a:gd name="connsiteY29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62 w 407"/>
                <a:gd name="connsiteY8" fmla="*/ 232 h 530"/>
                <a:gd name="connsiteX9" fmla="*/ 359 w 407"/>
                <a:gd name="connsiteY9" fmla="*/ 225 h 530"/>
                <a:gd name="connsiteX10" fmla="*/ 347 w 407"/>
                <a:gd name="connsiteY10" fmla="*/ 196 h 530"/>
                <a:gd name="connsiteX11" fmla="*/ 343 w 407"/>
                <a:gd name="connsiteY11" fmla="*/ 188 h 530"/>
                <a:gd name="connsiteX12" fmla="*/ 339 w 407"/>
                <a:gd name="connsiteY12" fmla="*/ 178 h 530"/>
                <a:gd name="connsiteX13" fmla="*/ 335 w 407"/>
                <a:gd name="connsiteY13" fmla="*/ 169 h 530"/>
                <a:gd name="connsiteX14" fmla="*/ 330 w 407"/>
                <a:gd name="connsiteY14" fmla="*/ 161 h 530"/>
                <a:gd name="connsiteX15" fmla="*/ 326 w 407"/>
                <a:gd name="connsiteY15" fmla="*/ 151 h 530"/>
                <a:gd name="connsiteX16" fmla="*/ 322 w 407"/>
                <a:gd name="connsiteY16" fmla="*/ 144 h 530"/>
                <a:gd name="connsiteX17" fmla="*/ 316 w 407"/>
                <a:gd name="connsiteY17" fmla="*/ 133 h 530"/>
                <a:gd name="connsiteX18" fmla="*/ 306 w 407"/>
                <a:gd name="connsiteY18" fmla="*/ 116 h 530"/>
                <a:gd name="connsiteX19" fmla="*/ 296 w 407"/>
                <a:gd name="connsiteY19" fmla="*/ 98 h 530"/>
                <a:gd name="connsiteX20" fmla="*/ 285 w 407"/>
                <a:gd name="connsiteY20" fmla="*/ 81 h 530"/>
                <a:gd name="connsiteX21" fmla="*/ 262 w 407"/>
                <a:gd name="connsiteY21" fmla="*/ 48 h 530"/>
                <a:gd name="connsiteX22" fmla="*/ 260 w 407"/>
                <a:gd name="connsiteY22" fmla="*/ 46 h 530"/>
                <a:gd name="connsiteX23" fmla="*/ 250 w 407"/>
                <a:gd name="connsiteY23" fmla="*/ 31 h 530"/>
                <a:gd name="connsiteX24" fmla="*/ 249 w 407"/>
                <a:gd name="connsiteY24" fmla="*/ 30 h 530"/>
                <a:gd name="connsiteX25" fmla="*/ 237 w 407"/>
                <a:gd name="connsiteY25" fmla="*/ 15 h 530"/>
                <a:gd name="connsiteX26" fmla="*/ 237 w 407"/>
                <a:gd name="connsiteY26" fmla="*/ 15 h 530"/>
                <a:gd name="connsiteX27" fmla="*/ 225 w 407"/>
                <a:gd name="connsiteY27" fmla="*/ 0 h 530"/>
                <a:gd name="connsiteX28" fmla="*/ 234 w 407"/>
                <a:gd name="connsiteY28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62 w 407"/>
                <a:gd name="connsiteY8" fmla="*/ 232 h 530"/>
                <a:gd name="connsiteX9" fmla="*/ 359 w 407"/>
                <a:gd name="connsiteY9" fmla="*/ 225 h 530"/>
                <a:gd name="connsiteX10" fmla="*/ 347 w 407"/>
                <a:gd name="connsiteY10" fmla="*/ 196 h 530"/>
                <a:gd name="connsiteX11" fmla="*/ 343 w 407"/>
                <a:gd name="connsiteY11" fmla="*/ 188 h 530"/>
                <a:gd name="connsiteX12" fmla="*/ 339 w 407"/>
                <a:gd name="connsiteY12" fmla="*/ 178 h 530"/>
                <a:gd name="connsiteX13" fmla="*/ 335 w 407"/>
                <a:gd name="connsiteY13" fmla="*/ 169 h 530"/>
                <a:gd name="connsiteX14" fmla="*/ 330 w 407"/>
                <a:gd name="connsiteY14" fmla="*/ 161 h 530"/>
                <a:gd name="connsiteX15" fmla="*/ 326 w 407"/>
                <a:gd name="connsiteY15" fmla="*/ 151 h 530"/>
                <a:gd name="connsiteX16" fmla="*/ 322 w 407"/>
                <a:gd name="connsiteY16" fmla="*/ 144 h 530"/>
                <a:gd name="connsiteX17" fmla="*/ 316 w 407"/>
                <a:gd name="connsiteY17" fmla="*/ 133 h 530"/>
                <a:gd name="connsiteX18" fmla="*/ 306 w 407"/>
                <a:gd name="connsiteY18" fmla="*/ 116 h 530"/>
                <a:gd name="connsiteX19" fmla="*/ 296 w 407"/>
                <a:gd name="connsiteY19" fmla="*/ 98 h 530"/>
                <a:gd name="connsiteX20" fmla="*/ 262 w 407"/>
                <a:gd name="connsiteY20" fmla="*/ 48 h 530"/>
                <a:gd name="connsiteX21" fmla="*/ 260 w 407"/>
                <a:gd name="connsiteY21" fmla="*/ 46 h 530"/>
                <a:gd name="connsiteX22" fmla="*/ 250 w 407"/>
                <a:gd name="connsiteY22" fmla="*/ 31 h 530"/>
                <a:gd name="connsiteX23" fmla="*/ 249 w 407"/>
                <a:gd name="connsiteY23" fmla="*/ 30 h 530"/>
                <a:gd name="connsiteX24" fmla="*/ 237 w 407"/>
                <a:gd name="connsiteY24" fmla="*/ 15 h 530"/>
                <a:gd name="connsiteX25" fmla="*/ 237 w 407"/>
                <a:gd name="connsiteY25" fmla="*/ 15 h 530"/>
                <a:gd name="connsiteX26" fmla="*/ 225 w 407"/>
                <a:gd name="connsiteY26" fmla="*/ 0 h 530"/>
                <a:gd name="connsiteX27" fmla="*/ 234 w 407"/>
                <a:gd name="connsiteY27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62 w 407"/>
                <a:gd name="connsiteY8" fmla="*/ 232 h 530"/>
                <a:gd name="connsiteX9" fmla="*/ 359 w 407"/>
                <a:gd name="connsiteY9" fmla="*/ 225 h 530"/>
                <a:gd name="connsiteX10" fmla="*/ 347 w 407"/>
                <a:gd name="connsiteY10" fmla="*/ 196 h 530"/>
                <a:gd name="connsiteX11" fmla="*/ 343 w 407"/>
                <a:gd name="connsiteY11" fmla="*/ 188 h 530"/>
                <a:gd name="connsiteX12" fmla="*/ 339 w 407"/>
                <a:gd name="connsiteY12" fmla="*/ 178 h 530"/>
                <a:gd name="connsiteX13" fmla="*/ 335 w 407"/>
                <a:gd name="connsiteY13" fmla="*/ 169 h 530"/>
                <a:gd name="connsiteX14" fmla="*/ 330 w 407"/>
                <a:gd name="connsiteY14" fmla="*/ 161 h 530"/>
                <a:gd name="connsiteX15" fmla="*/ 326 w 407"/>
                <a:gd name="connsiteY15" fmla="*/ 151 h 530"/>
                <a:gd name="connsiteX16" fmla="*/ 322 w 407"/>
                <a:gd name="connsiteY16" fmla="*/ 144 h 530"/>
                <a:gd name="connsiteX17" fmla="*/ 316 w 407"/>
                <a:gd name="connsiteY17" fmla="*/ 133 h 530"/>
                <a:gd name="connsiteX18" fmla="*/ 306 w 407"/>
                <a:gd name="connsiteY18" fmla="*/ 116 h 530"/>
                <a:gd name="connsiteX19" fmla="*/ 262 w 407"/>
                <a:gd name="connsiteY19" fmla="*/ 48 h 530"/>
                <a:gd name="connsiteX20" fmla="*/ 260 w 407"/>
                <a:gd name="connsiteY20" fmla="*/ 46 h 530"/>
                <a:gd name="connsiteX21" fmla="*/ 250 w 407"/>
                <a:gd name="connsiteY21" fmla="*/ 31 h 530"/>
                <a:gd name="connsiteX22" fmla="*/ 249 w 407"/>
                <a:gd name="connsiteY22" fmla="*/ 30 h 530"/>
                <a:gd name="connsiteX23" fmla="*/ 237 w 407"/>
                <a:gd name="connsiteY23" fmla="*/ 15 h 530"/>
                <a:gd name="connsiteX24" fmla="*/ 237 w 407"/>
                <a:gd name="connsiteY24" fmla="*/ 15 h 530"/>
                <a:gd name="connsiteX25" fmla="*/ 225 w 407"/>
                <a:gd name="connsiteY25" fmla="*/ 0 h 530"/>
                <a:gd name="connsiteX26" fmla="*/ 234 w 407"/>
                <a:gd name="connsiteY26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62 w 407"/>
                <a:gd name="connsiteY8" fmla="*/ 232 h 530"/>
                <a:gd name="connsiteX9" fmla="*/ 359 w 407"/>
                <a:gd name="connsiteY9" fmla="*/ 225 h 530"/>
                <a:gd name="connsiteX10" fmla="*/ 343 w 407"/>
                <a:gd name="connsiteY10" fmla="*/ 188 h 530"/>
                <a:gd name="connsiteX11" fmla="*/ 339 w 407"/>
                <a:gd name="connsiteY11" fmla="*/ 178 h 530"/>
                <a:gd name="connsiteX12" fmla="*/ 335 w 407"/>
                <a:gd name="connsiteY12" fmla="*/ 169 h 530"/>
                <a:gd name="connsiteX13" fmla="*/ 330 w 407"/>
                <a:gd name="connsiteY13" fmla="*/ 161 h 530"/>
                <a:gd name="connsiteX14" fmla="*/ 326 w 407"/>
                <a:gd name="connsiteY14" fmla="*/ 151 h 530"/>
                <a:gd name="connsiteX15" fmla="*/ 322 w 407"/>
                <a:gd name="connsiteY15" fmla="*/ 144 h 530"/>
                <a:gd name="connsiteX16" fmla="*/ 316 w 407"/>
                <a:gd name="connsiteY16" fmla="*/ 133 h 530"/>
                <a:gd name="connsiteX17" fmla="*/ 306 w 407"/>
                <a:gd name="connsiteY17" fmla="*/ 116 h 530"/>
                <a:gd name="connsiteX18" fmla="*/ 262 w 407"/>
                <a:gd name="connsiteY18" fmla="*/ 48 h 530"/>
                <a:gd name="connsiteX19" fmla="*/ 260 w 407"/>
                <a:gd name="connsiteY19" fmla="*/ 46 h 530"/>
                <a:gd name="connsiteX20" fmla="*/ 250 w 407"/>
                <a:gd name="connsiteY20" fmla="*/ 31 h 530"/>
                <a:gd name="connsiteX21" fmla="*/ 249 w 407"/>
                <a:gd name="connsiteY21" fmla="*/ 30 h 530"/>
                <a:gd name="connsiteX22" fmla="*/ 237 w 407"/>
                <a:gd name="connsiteY22" fmla="*/ 15 h 530"/>
                <a:gd name="connsiteX23" fmla="*/ 237 w 407"/>
                <a:gd name="connsiteY23" fmla="*/ 15 h 530"/>
                <a:gd name="connsiteX24" fmla="*/ 225 w 407"/>
                <a:gd name="connsiteY24" fmla="*/ 0 h 530"/>
                <a:gd name="connsiteX25" fmla="*/ 234 w 407"/>
                <a:gd name="connsiteY25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59 w 407"/>
                <a:gd name="connsiteY8" fmla="*/ 225 h 530"/>
                <a:gd name="connsiteX9" fmla="*/ 343 w 407"/>
                <a:gd name="connsiteY9" fmla="*/ 188 h 530"/>
                <a:gd name="connsiteX10" fmla="*/ 339 w 407"/>
                <a:gd name="connsiteY10" fmla="*/ 178 h 530"/>
                <a:gd name="connsiteX11" fmla="*/ 335 w 407"/>
                <a:gd name="connsiteY11" fmla="*/ 169 h 530"/>
                <a:gd name="connsiteX12" fmla="*/ 330 w 407"/>
                <a:gd name="connsiteY12" fmla="*/ 161 h 530"/>
                <a:gd name="connsiteX13" fmla="*/ 326 w 407"/>
                <a:gd name="connsiteY13" fmla="*/ 151 h 530"/>
                <a:gd name="connsiteX14" fmla="*/ 322 w 407"/>
                <a:gd name="connsiteY14" fmla="*/ 144 h 530"/>
                <a:gd name="connsiteX15" fmla="*/ 316 w 407"/>
                <a:gd name="connsiteY15" fmla="*/ 133 h 530"/>
                <a:gd name="connsiteX16" fmla="*/ 306 w 407"/>
                <a:gd name="connsiteY16" fmla="*/ 116 h 530"/>
                <a:gd name="connsiteX17" fmla="*/ 262 w 407"/>
                <a:gd name="connsiteY17" fmla="*/ 48 h 530"/>
                <a:gd name="connsiteX18" fmla="*/ 260 w 407"/>
                <a:gd name="connsiteY18" fmla="*/ 46 h 530"/>
                <a:gd name="connsiteX19" fmla="*/ 250 w 407"/>
                <a:gd name="connsiteY19" fmla="*/ 31 h 530"/>
                <a:gd name="connsiteX20" fmla="*/ 249 w 407"/>
                <a:gd name="connsiteY20" fmla="*/ 30 h 530"/>
                <a:gd name="connsiteX21" fmla="*/ 237 w 407"/>
                <a:gd name="connsiteY21" fmla="*/ 15 h 530"/>
                <a:gd name="connsiteX22" fmla="*/ 237 w 407"/>
                <a:gd name="connsiteY22" fmla="*/ 15 h 530"/>
                <a:gd name="connsiteX23" fmla="*/ 225 w 407"/>
                <a:gd name="connsiteY23" fmla="*/ 0 h 530"/>
                <a:gd name="connsiteX24" fmla="*/ 234 w 407"/>
                <a:gd name="connsiteY24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59 w 407"/>
                <a:gd name="connsiteY8" fmla="*/ 225 h 530"/>
                <a:gd name="connsiteX9" fmla="*/ 343 w 407"/>
                <a:gd name="connsiteY9" fmla="*/ 188 h 530"/>
                <a:gd name="connsiteX10" fmla="*/ 339 w 407"/>
                <a:gd name="connsiteY10" fmla="*/ 178 h 530"/>
                <a:gd name="connsiteX11" fmla="*/ 335 w 407"/>
                <a:gd name="connsiteY11" fmla="*/ 169 h 530"/>
                <a:gd name="connsiteX12" fmla="*/ 330 w 407"/>
                <a:gd name="connsiteY12" fmla="*/ 161 h 530"/>
                <a:gd name="connsiteX13" fmla="*/ 326 w 407"/>
                <a:gd name="connsiteY13" fmla="*/ 151 h 530"/>
                <a:gd name="connsiteX14" fmla="*/ 322 w 407"/>
                <a:gd name="connsiteY14" fmla="*/ 144 h 530"/>
                <a:gd name="connsiteX15" fmla="*/ 316 w 407"/>
                <a:gd name="connsiteY15" fmla="*/ 133 h 530"/>
                <a:gd name="connsiteX16" fmla="*/ 262 w 407"/>
                <a:gd name="connsiteY16" fmla="*/ 48 h 530"/>
                <a:gd name="connsiteX17" fmla="*/ 260 w 407"/>
                <a:gd name="connsiteY17" fmla="*/ 46 h 530"/>
                <a:gd name="connsiteX18" fmla="*/ 250 w 407"/>
                <a:gd name="connsiteY18" fmla="*/ 31 h 530"/>
                <a:gd name="connsiteX19" fmla="*/ 249 w 407"/>
                <a:gd name="connsiteY19" fmla="*/ 30 h 530"/>
                <a:gd name="connsiteX20" fmla="*/ 237 w 407"/>
                <a:gd name="connsiteY20" fmla="*/ 15 h 530"/>
                <a:gd name="connsiteX21" fmla="*/ 237 w 407"/>
                <a:gd name="connsiteY21" fmla="*/ 15 h 530"/>
                <a:gd name="connsiteX22" fmla="*/ 225 w 407"/>
                <a:gd name="connsiteY22" fmla="*/ 0 h 530"/>
                <a:gd name="connsiteX23" fmla="*/ 234 w 407"/>
                <a:gd name="connsiteY23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59 w 407"/>
                <a:gd name="connsiteY8" fmla="*/ 225 h 530"/>
                <a:gd name="connsiteX9" fmla="*/ 343 w 407"/>
                <a:gd name="connsiteY9" fmla="*/ 188 h 530"/>
                <a:gd name="connsiteX10" fmla="*/ 339 w 407"/>
                <a:gd name="connsiteY10" fmla="*/ 178 h 530"/>
                <a:gd name="connsiteX11" fmla="*/ 335 w 407"/>
                <a:gd name="connsiteY11" fmla="*/ 169 h 530"/>
                <a:gd name="connsiteX12" fmla="*/ 330 w 407"/>
                <a:gd name="connsiteY12" fmla="*/ 161 h 530"/>
                <a:gd name="connsiteX13" fmla="*/ 326 w 407"/>
                <a:gd name="connsiteY13" fmla="*/ 151 h 530"/>
                <a:gd name="connsiteX14" fmla="*/ 322 w 407"/>
                <a:gd name="connsiteY14" fmla="*/ 144 h 530"/>
                <a:gd name="connsiteX15" fmla="*/ 316 w 407"/>
                <a:gd name="connsiteY15" fmla="*/ 133 h 530"/>
                <a:gd name="connsiteX16" fmla="*/ 262 w 407"/>
                <a:gd name="connsiteY16" fmla="*/ 48 h 530"/>
                <a:gd name="connsiteX17" fmla="*/ 260 w 407"/>
                <a:gd name="connsiteY17" fmla="*/ 46 h 530"/>
                <a:gd name="connsiteX18" fmla="*/ 250 w 407"/>
                <a:gd name="connsiteY18" fmla="*/ 31 h 530"/>
                <a:gd name="connsiteX19" fmla="*/ 249 w 407"/>
                <a:gd name="connsiteY19" fmla="*/ 30 h 530"/>
                <a:gd name="connsiteX20" fmla="*/ 237 w 407"/>
                <a:gd name="connsiteY20" fmla="*/ 15 h 530"/>
                <a:gd name="connsiteX21" fmla="*/ 225 w 407"/>
                <a:gd name="connsiteY21" fmla="*/ 0 h 530"/>
                <a:gd name="connsiteX22" fmla="*/ 234 w 407"/>
                <a:gd name="connsiteY22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59 w 407"/>
                <a:gd name="connsiteY8" fmla="*/ 225 h 530"/>
                <a:gd name="connsiteX9" fmla="*/ 343 w 407"/>
                <a:gd name="connsiteY9" fmla="*/ 188 h 530"/>
                <a:gd name="connsiteX10" fmla="*/ 339 w 407"/>
                <a:gd name="connsiteY10" fmla="*/ 178 h 530"/>
                <a:gd name="connsiteX11" fmla="*/ 335 w 407"/>
                <a:gd name="connsiteY11" fmla="*/ 169 h 530"/>
                <a:gd name="connsiteX12" fmla="*/ 330 w 407"/>
                <a:gd name="connsiteY12" fmla="*/ 161 h 530"/>
                <a:gd name="connsiteX13" fmla="*/ 326 w 407"/>
                <a:gd name="connsiteY13" fmla="*/ 151 h 530"/>
                <a:gd name="connsiteX14" fmla="*/ 322 w 407"/>
                <a:gd name="connsiteY14" fmla="*/ 144 h 530"/>
                <a:gd name="connsiteX15" fmla="*/ 316 w 407"/>
                <a:gd name="connsiteY15" fmla="*/ 133 h 530"/>
                <a:gd name="connsiteX16" fmla="*/ 262 w 407"/>
                <a:gd name="connsiteY16" fmla="*/ 48 h 530"/>
                <a:gd name="connsiteX17" fmla="*/ 260 w 407"/>
                <a:gd name="connsiteY17" fmla="*/ 46 h 530"/>
                <a:gd name="connsiteX18" fmla="*/ 250 w 407"/>
                <a:gd name="connsiteY18" fmla="*/ 31 h 530"/>
                <a:gd name="connsiteX19" fmla="*/ 237 w 407"/>
                <a:gd name="connsiteY19" fmla="*/ 15 h 530"/>
                <a:gd name="connsiteX20" fmla="*/ 225 w 407"/>
                <a:gd name="connsiteY20" fmla="*/ 0 h 530"/>
                <a:gd name="connsiteX21" fmla="*/ 234 w 407"/>
                <a:gd name="connsiteY21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59 w 407"/>
                <a:gd name="connsiteY8" fmla="*/ 225 h 530"/>
                <a:gd name="connsiteX9" fmla="*/ 343 w 407"/>
                <a:gd name="connsiteY9" fmla="*/ 188 h 530"/>
                <a:gd name="connsiteX10" fmla="*/ 339 w 407"/>
                <a:gd name="connsiteY10" fmla="*/ 178 h 530"/>
                <a:gd name="connsiteX11" fmla="*/ 335 w 407"/>
                <a:gd name="connsiteY11" fmla="*/ 169 h 530"/>
                <a:gd name="connsiteX12" fmla="*/ 330 w 407"/>
                <a:gd name="connsiteY12" fmla="*/ 161 h 530"/>
                <a:gd name="connsiteX13" fmla="*/ 326 w 407"/>
                <a:gd name="connsiteY13" fmla="*/ 151 h 530"/>
                <a:gd name="connsiteX14" fmla="*/ 322 w 407"/>
                <a:gd name="connsiteY14" fmla="*/ 144 h 530"/>
                <a:gd name="connsiteX15" fmla="*/ 316 w 407"/>
                <a:gd name="connsiteY15" fmla="*/ 133 h 530"/>
                <a:gd name="connsiteX16" fmla="*/ 262 w 407"/>
                <a:gd name="connsiteY16" fmla="*/ 48 h 530"/>
                <a:gd name="connsiteX17" fmla="*/ 260 w 407"/>
                <a:gd name="connsiteY17" fmla="*/ 46 h 530"/>
                <a:gd name="connsiteX18" fmla="*/ 237 w 407"/>
                <a:gd name="connsiteY18" fmla="*/ 15 h 530"/>
                <a:gd name="connsiteX19" fmla="*/ 225 w 407"/>
                <a:gd name="connsiteY19" fmla="*/ 0 h 530"/>
                <a:gd name="connsiteX20" fmla="*/ 234 w 407"/>
                <a:gd name="connsiteY20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69 w 407"/>
                <a:gd name="connsiteY7" fmla="*/ 250 h 530"/>
                <a:gd name="connsiteX8" fmla="*/ 359 w 407"/>
                <a:gd name="connsiteY8" fmla="*/ 225 h 530"/>
                <a:gd name="connsiteX9" fmla="*/ 343 w 407"/>
                <a:gd name="connsiteY9" fmla="*/ 188 h 530"/>
                <a:gd name="connsiteX10" fmla="*/ 339 w 407"/>
                <a:gd name="connsiteY10" fmla="*/ 178 h 530"/>
                <a:gd name="connsiteX11" fmla="*/ 335 w 407"/>
                <a:gd name="connsiteY11" fmla="*/ 169 h 530"/>
                <a:gd name="connsiteX12" fmla="*/ 330 w 407"/>
                <a:gd name="connsiteY12" fmla="*/ 161 h 530"/>
                <a:gd name="connsiteX13" fmla="*/ 326 w 407"/>
                <a:gd name="connsiteY13" fmla="*/ 151 h 530"/>
                <a:gd name="connsiteX14" fmla="*/ 322 w 407"/>
                <a:gd name="connsiteY14" fmla="*/ 144 h 530"/>
                <a:gd name="connsiteX15" fmla="*/ 316 w 407"/>
                <a:gd name="connsiteY15" fmla="*/ 133 h 530"/>
                <a:gd name="connsiteX16" fmla="*/ 262 w 407"/>
                <a:gd name="connsiteY16" fmla="*/ 48 h 530"/>
                <a:gd name="connsiteX17" fmla="*/ 237 w 407"/>
                <a:gd name="connsiteY17" fmla="*/ 15 h 530"/>
                <a:gd name="connsiteX18" fmla="*/ 225 w 407"/>
                <a:gd name="connsiteY18" fmla="*/ 0 h 530"/>
                <a:gd name="connsiteX19" fmla="*/ 234 w 407"/>
                <a:gd name="connsiteY19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74 w 407"/>
                <a:gd name="connsiteY6" fmla="*/ 264 h 530"/>
                <a:gd name="connsiteX7" fmla="*/ 359 w 407"/>
                <a:gd name="connsiteY7" fmla="*/ 225 h 530"/>
                <a:gd name="connsiteX8" fmla="*/ 343 w 407"/>
                <a:gd name="connsiteY8" fmla="*/ 188 h 530"/>
                <a:gd name="connsiteX9" fmla="*/ 339 w 407"/>
                <a:gd name="connsiteY9" fmla="*/ 178 h 530"/>
                <a:gd name="connsiteX10" fmla="*/ 335 w 407"/>
                <a:gd name="connsiteY10" fmla="*/ 169 h 530"/>
                <a:gd name="connsiteX11" fmla="*/ 330 w 407"/>
                <a:gd name="connsiteY11" fmla="*/ 161 h 530"/>
                <a:gd name="connsiteX12" fmla="*/ 326 w 407"/>
                <a:gd name="connsiteY12" fmla="*/ 151 h 530"/>
                <a:gd name="connsiteX13" fmla="*/ 322 w 407"/>
                <a:gd name="connsiteY13" fmla="*/ 144 h 530"/>
                <a:gd name="connsiteX14" fmla="*/ 316 w 407"/>
                <a:gd name="connsiteY14" fmla="*/ 133 h 530"/>
                <a:gd name="connsiteX15" fmla="*/ 262 w 407"/>
                <a:gd name="connsiteY15" fmla="*/ 48 h 530"/>
                <a:gd name="connsiteX16" fmla="*/ 237 w 407"/>
                <a:gd name="connsiteY16" fmla="*/ 15 h 530"/>
                <a:gd name="connsiteX17" fmla="*/ 225 w 407"/>
                <a:gd name="connsiteY17" fmla="*/ 0 h 530"/>
                <a:gd name="connsiteX18" fmla="*/ 234 w 407"/>
                <a:gd name="connsiteY18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59 w 407"/>
                <a:gd name="connsiteY6" fmla="*/ 225 h 530"/>
                <a:gd name="connsiteX7" fmla="*/ 343 w 407"/>
                <a:gd name="connsiteY7" fmla="*/ 188 h 530"/>
                <a:gd name="connsiteX8" fmla="*/ 339 w 407"/>
                <a:gd name="connsiteY8" fmla="*/ 178 h 530"/>
                <a:gd name="connsiteX9" fmla="*/ 335 w 407"/>
                <a:gd name="connsiteY9" fmla="*/ 169 h 530"/>
                <a:gd name="connsiteX10" fmla="*/ 330 w 407"/>
                <a:gd name="connsiteY10" fmla="*/ 161 h 530"/>
                <a:gd name="connsiteX11" fmla="*/ 326 w 407"/>
                <a:gd name="connsiteY11" fmla="*/ 151 h 530"/>
                <a:gd name="connsiteX12" fmla="*/ 322 w 407"/>
                <a:gd name="connsiteY12" fmla="*/ 144 h 530"/>
                <a:gd name="connsiteX13" fmla="*/ 316 w 407"/>
                <a:gd name="connsiteY13" fmla="*/ 133 h 530"/>
                <a:gd name="connsiteX14" fmla="*/ 262 w 407"/>
                <a:gd name="connsiteY14" fmla="*/ 48 h 530"/>
                <a:gd name="connsiteX15" fmla="*/ 237 w 407"/>
                <a:gd name="connsiteY15" fmla="*/ 15 h 530"/>
                <a:gd name="connsiteX16" fmla="*/ 225 w 407"/>
                <a:gd name="connsiteY16" fmla="*/ 0 h 530"/>
                <a:gd name="connsiteX17" fmla="*/ 234 w 407"/>
                <a:gd name="connsiteY17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59 w 407"/>
                <a:gd name="connsiteY6" fmla="*/ 225 h 530"/>
                <a:gd name="connsiteX7" fmla="*/ 343 w 407"/>
                <a:gd name="connsiteY7" fmla="*/ 188 h 530"/>
                <a:gd name="connsiteX8" fmla="*/ 339 w 407"/>
                <a:gd name="connsiteY8" fmla="*/ 178 h 530"/>
                <a:gd name="connsiteX9" fmla="*/ 335 w 407"/>
                <a:gd name="connsiteY9" fmla="*/ 169 h 530"/>
                <a:gd name="connsiteX10" fmla="*/ 330 w 407"/>
                <a:gd name="connsiteY10" fmla="*/ 161 h 530"/>
                <a:gd name="connsiteX11" fmla="*/ 326 w 407"/>
                <a:gd name="connsiteY11" fmla="*/ 151 h 530"/>
                <a:gd name="connsiteX12" fmla="*/ 322 w 407"/>
                <a:gd name="connsiteY12" fmla="*/ 144 h 530"/>
                <a:gd name="connsiteX13" fmla="*/ 262 w 407"/>
                <a:gd name="connsiteY13" fmla="*/ 48 h 530"/>
                <a:gd name="connsiteX14" fmla="*/ 237 w 407"/>
                <a:gd name="connsiteY14" fmla="*/ 15 h 530"/>
                <a:gd name="connsiteX15" fmla="*/ 225 w 407"/>
                <a:gd name="connsiteY15" fmla="*/ 0 h 530"/>
                <a:gd name="connsiteX16" fmla="*/ 234 w 407"/>
                <a:gd name="connsiteY16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59 w 407"/>
                <a:gd name="connsiteY6" fmla="*/ 225 h 530"/>
                <a:gd name="connsiteX7" fmla="*/ 343 w 407"/>
                <a:gd name="connsiteY7" fmla="*/ 188 h 530"/>
                <a:gd name="connsiteX8" fmla="*/ 339 w 407"/>
                <a:gd name="connsiteY8" fmla="*/ 178 h 530"/>
                <a:gd name="connsiteX9" fmla="*/ 335 w 407"/>
                <a:gd name="connsiteY9" fmla="*/ 169 h 530"/>
                <a:gd name="connsiteX10" fmla="*/ 330 w 407"/>
                <a:gd name="connsiteY10" fmla="*/ 161 h 530"/>
                <a:gd name="connsiteX11" fmla="*/ 322 w 407"/>
                <a:gd name="connsiteY11" fmla="*/ 144 h 530"/>
                <a:gd name="connsiteX12" fmla="*/ 262 w 407"/>
                <a:gd name="connsiteY12" fmla="*/ 48 h 530"/>
                <a:gd name="connsiteX13" fmla="*/ 237 w 407"/>
                <a:gd name="connsiteY13" fmla="*/ 15 h 530"/>
                <a:gd name="connsiteX14" fmla="*/ 225 w 407"/>
                <a:gd name="connsiteY14" fmla="*/ 0 h 530"/>
                <a:gd name="connsiteX15" fmla="*/ 234 w 407"/>
                <a:gd name="connsiteY15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59 w 407"/>
                <a:gd name="connsiteY6" fmla="*/ 225 h 530"/>
                <a:gd name="connsiteX7" fmla="*/ 343 w 407"/>
                <a:gd name="connsiteY7" fmla="*/ 188 h 530"/>
                <a:gd name="connsiteX8" fmla="*/ 339 w 407"/>
                <a:gd name="connsiteY8" fmla="*/ 178 h 530"/>
                <a:gd name="connsiteX9" fmla="*/ 335 w 407"/>
                <a:gd name="connsiteY9" fmla="*/ 169 h 530"/>
                <a:gd name="connsiteX10" fmla="*/ 322 w 407"/>
                <a:gd name="connsiteY10" fmla="*/ 144 h 530"/>
                <a:gd name="connsiteX11" fmla="*/ 262 w 407"/>
                <a:gd name="connsiteY11" fmla="*/ 48 h 530"/>
                <a:gd name="connsiteX12" fmla="*/ 237 w 407"/>
                <a:gd name="connsiteY12" fmla="*/ 15 h 530"/>
                <a:gd name="connsiteX13" fmla="*/ 225 w 407"/>
                <a:gd name="connsiteY13" fmla="*/ 0 h 530"/>
                <a:gd name="connsiteX14" fmla="*/ 234 w 407"/>
                <a:gd name="connsiteY14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59 w 407"/>
                <a:gd name="connsiteY6" fmla="*/ 225 h 530"/>
                <a:gd name="connsiteX7" fmla="*/ 343 w 407"/>
                <a:gd name="connsiteY7" fmla="*/ 188 h 530"/>
                <a:gd name="connsiteX8" fmla="*/ 339 w 407"/>
                <a:gd name="connsiteY8" fmla="*/ 178 h 530"/>
                <a:gd name="connsiteX9" fmla="*/ 322 w 407"/>
                <a:gd name="connsiteY9" fmla="*/ 144 h 530"/>
                <a:gd name="connsiteX10" fmla="*/ 262 w 407"/>
                <a:gd name="connsiteY10" fmla="*/ 48 h 530"/>
                <a:gd name="connsiteX11" fmla="*/ 237 w 407"/>
                <a:gd name="connsiteY11" fmla="*/ 15 h 530"/>
                <a:gd name="connsiteX12" fmla="*/ 225 w 407"/>
                <a:gd name="connsiteY12" fmla="*/ 0 h 530"/>
                <a:gd name="connsiteX13" fmla="*/ 234 w 407"/>
                <a:gd name="connsiteY13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59 w 407"/>
                <a:gd name="connsiteY6" fmla="*/ 225 h 530"/>
                <a:gd name="connsiteX7" fmla="*/ 343 w 407"/>
                <a:gd name="connsiteY7" fmla="*/ 188 h 530"/>
                <a:gd name="connsiteX8" fmla="*/ 322 w 407"/>
                <a:gd name="connsiteY8" fmla="*/ 144 h 530"/>
                <a:gd name="connsiteX9" fmla="*/ 262 w 407"/>
                <a:gd name="connsiteY9" fmla="*/ 48 h 530"/>
                <a:gd name="connsiteX10" fmla="*/ 237 w 407"/>
                <a:gd name="connsiteY10" fmla="*/ 15 h 530"/>
                <a:gd name="connsiteX11" fmla="*/ 225 w 407"/>
                <a:gd name="connsiteY11" fmla="*/ 0 h 530"/>
                <a:gd name="connsiteX12" fmla="*/ 234 w 407"/>
                <a:gd name="connsiteY12" fmla="*/ 142 h 530"/>
                <a:gd name="connsiteX0" fmla="*/ 234 w 407"/>
                <a:gd name="connsiteY0" fmla="*/ 142 h 530"/>
                <a:gd name="connsiteX1" fmla="*/ 0 w 407"/>
                <a:gd name="connsiteY1" fmla="*/ 201 h 530"/>
                <a:gd name="connsiteX2" fmla="*/ 110 w 407"/>
                <a:gd name="connsiteY2" fmla="*/ 446 h 530"/>
                <a:gd name="connsiteX3" fmla="*/ 324 w 407"/>
                <a:gd name="connsiteY3" fmla="*/ 530 h 530"/>
                <a:gd name="connsiteX4" fmla="*/ 407 w 407"/>
                <a:gd name="connsiteY4" fmla="*/ 398 h 530"/>
                <a:gd name="connsiteX5" fmla="*/ 375 w 407"/>
                <a:gd name="connsiteY5" fmla="*/ 269 h 530"/>
                <a:gd name="connsiteX6" fmla="*/ 343 w 407"/>
                <a:gd name="connsiteY6" fmla="*/ 188 h 530"/>
                <a:gd name="connsiteX7" fmla="*/ 322 w 407"/>
                <a:gd name="connsiteY7" fmla="*/ 144 h 530"/>
                <a:gd name="connsiteX8" fmla="*/ 262 w 407"/>
                <a:gd name="connsiteY8" fmla="*/ 48 h 530"/>
                <a:gd name="connsiteX9" fmla="*/ 237 w 407"/>
                <a:gd name="connsiteY9" fmla="*/ 15 h 530"/>
                <a:gd name="connsiteX10" fmla="*/ 225 w 407"/>
                <a:gd name="connsiteY10" fmla="*/ 0 h 530"/>
                <a:gd name="connsiteX11" fmla="*/ 234 w 407"/>
                <a:gd name="connsiteY11" fmla="*/ 142 h 530"/>
                <a:gd name="connsiteX0" fmla="*/ 234 w 407"/>
                <a:gd name="connsiteY0" fmla="*/ 158 h 546"/>
                <a:gd name="connsiteX1" fmla="*/ 0 w 407"/>
                <a:gd name="connsiteY1" fmla="*/ 217 h 546"/>
                <a:gd name="connsiteX2" fmla="*/ 110 w 407"/>
                <a:gd name="connsiteY2" fmla="*/ 462 h 546"/>
                <a:gd name="connsiteX3" fmla="*/ 324 w 407"/>
                <a:gd name="connsiteY3" fmla="*/ 546 h 546"/>
                <a:gd name="connsiteX4" fmla="*/ 407 w 407"/>
                <a:gd name="connsiteY4" fmla="*/ 414 h 546"/>
                <a:gd name="connsiteX5" fmla="*/ 375 w 407"/>
                <a:gd name="connsiteY5" fmla="*/ 285 h 546"/>
                <a:gd name="connsiteX6" fmla="*/ 343 w 407"/>
                <a:gd name="connsiteY6" fmla="*/ 204 h 546"/>
                <a:gd name="connsiteX7" fmla="*/ 322 w 407"/>
                <a:gd name="connsiteY7" fmla="*/ 160 h 546"/>
                <a:gd name="connsiteX8" fmla="*/ 262 w 407"/>
                <a:gd name="connsiteY8" fmla="*/ 64 h 546"/>
                <a:gd name="connsiteX9" fmla="*/ 225 w 407"/>
                <a:gd name="connsiteY9" fmla="*/ 16 h 546"/>
                <a:gd name="connsiteX10" fmla="*/ 234 w 407"/>
                <a:gd name="connsiteY10" fmla="*/ 158 h 546"/>
                <a:gd name="connsiteX0" fmla="*/ 225 w 407"/>
                <a:gd name="connsiteY0" fmla="*/ 16 h 546"/>
                <a:gd name="connsiteX1" fmla="*/ 0 w 407"/>
                <a:gd name="connsiteY1" fmla="*/ 217 h 546"/>
                <a:gd name="connsiteX2" fmla="*/ 110 w 407"/>
                <a:gd name="connsiteY2" fmla="*/ 462 h 546"/>
                <a:gd name="connsiteX3" fmla="*/ 324 w 407"/>
                <a:gd name="connsiteY3" fmla="*/ 546 h 546"/>
                <a:gd name="connsiteX4" fmla="*/ 407 w 407"/>
                <a:gd name="connsiteY4" fmla="*/ 414 h 546"/>
                <a:gd name="connsiteX5" fmla="*/ 375 w 407"/>
                <a:gd name="connsiteY5" fmla="*/ 285 h 546"/>
                <a:gd name="connsiteX6" fmla="*/ 343 w 407"/>
                <a:gd name="connsiteY6" fmla="*/ 204 h 546"/>
                <a:gd name="connsiteX7" fmla="*/ 322 w 407"/>
                <a:gd name="connsiteY7" fmla="*/ 160 h 546"/>
                <a:gd name="connsiteX8" fmla="*/ 262 w 407"/>
                <a:gd name="connsiteY8" fmla="*/ 64 h 546"/>
                <a:gd name="connsiteX9" fmla="*/ 225 w 407"/>
                <a:gd name="connsiteY9" fmla="*/ 16 h 546"/>
                <a:gd name="connsiteX0" fmla="*/ 225 w 407"/>
                <a:gd name="connsiteY0" fmla="*/ 16 h 546"/>
                <a:gd name="connsiteX1" fmla="*/ 0 w 407"/>
                <a:gd name="connsiteY1" fmla="*/ 217 h 546"/>
                <a:gd name="connsiteX2" fmla="*/ 110 w 407"/>
                <a:gd name="connsiteY2" fmla="*/ 462 h 546"/>
                <a:gd name="connsiteX3" fmla="*/ 324 w 407"/>
                <a:gd name="connsiteY3" fmla="*/ 546 h 546"/>
                <a:gd name="connsiteX4" fmla="*/ 407 w 407"/>
                <a:gd name="connsiteY4" fmla="*/ 414 h 546"/>
                <a:gd name="connsiteX5" fmla="*/ 375 w 407"/>
                <a:gd name="connsiteY5" fmla="*/ 285 h 546"/>
                <a:gd name="connsiteX6" fmla="*/ 343 w 407"/>
                <a:gd name="connsiteY6" fmla="*/ 204 h 546"/>
                <a:gd name="connsiteX7" fmla="*/ 322 w 407"/>
                <a:gd name="connsiteY7" fmla="*/ 160 h 546"/>
                <a:gd name="connsiteX8" fmla="*/ 262 w 407"/>
                <a:gd name="connsiteY8" fmla="*/ 64 h 546"/>
                <a:gd name="connsiteX9" fmla="*/ 225 w 407"/>
                <a:gd name="connsiteY9" fmla="*/ 16 h 546"/>
                <a:gd name="connsiteX0" fmla="*/ 225 w 407"/>
                <a:gd name="connsiteY0" fmla="*/ 16 h 462"/>
                <a:gd name="connsiteX1" fmla="*/ 0 w 407"/>
                <a:gd name="connsiteY1" fmla="*/ 217 h 462"/>
                <a:gd name="connsiteX2" fmla="*/ 110 w 407"/>
                <a:gd name="connsiteY2" fmla="*/ 462 h 462"/>
                <a:gd name="connsiteX3" fmla="*/ 407 w 407"/>
                <a:gd name="connsiteY3" fmla="*/ 414 h 462"/>
                <a:gd name="connsiteX4" fmla="*/ 375 w 407"/>
                <a:gd name="connsiteY4" fmla="*/ 285 h 462"/>
                <a:gd name="connsiteX5" fmla="*/ 343 w 407"/>
                <a:gd name="connsiteY5" fmla="*/ 204 h 462"/>
                <a:gd name="connsiteX6" fmla="*/ 322 w 407"/>
                <a:gd name="connsiteY6" fmla="*/ 160 h 462"/>
                <a:gd name="connsiteX7" fmla="*/ 262 w 407"/>
                <a:gd name="connsiteY7" fmla="*/ 64 h 462"/>
                <a:gd name="connsiteX8" fmla="*/ 225 w 407"/>
                <a:gd name="connsiteY8" fmla="*/ 16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" h="462">
                  <a:moveTo>
                    <a:pt x="225" y="16"/>
                  </a:moveTo>
                  <a:lnTo>
                    <a:pt x="0" y="217"/>
                  </a:lnTo>
                  <a:cubicBezTo>
                    <a:pt x="56" y="286"/>
                    <a:pt x="95" y="370"/>
                    <a:pt x="110" y="462"/>
                  </a:cubicBezTo>
                  <a:lnTo>
                    <a:pt x="407" y="414"/>
                  </a:lnTo>
                  <a:cubicBezTo>
                    <a:pt x="400" y="370"/>
                    <a:pt x="389" y="326"/>
                    <a:pt x="375" y="285"/>
                  </a:cubicBezTo>
                  <a:cubicBezTo>
                    <a:pt x="364" y="250"/>
                    <a:pt x="352" y="225"/>
                    <a:pt x="343" y="204"/>
                  </a:cubicBezTo>
                  <a:cubicBezTo>
                    <a:pt x="337" y="191"/>
                    <a:pt x="335" y="183"/>
                    <a:pt x="322" y="160"/>
                  </a:cubicBezTo>
                  <a:cubicBezTo>
                    <a:pt x="311" y="143"/>
                    <a:pt x="276" y="85"/>
                    <a:pt x="262" y="64"/>
                  </a:cubicBezTo>
                  <a:cubicBezTo>
                    <a:pt x="246" y="40"/>
                    <a:pt x="230" y="0"/>
                    <a:pt x="225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1F540D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gray">
            <a:xfrm>
              <a:off x="15968663" y="-4027488"/>
              <a:ext cx="1322388" cy="1584936"/>
            </a:xfrm>
            <a:custGeom>
              <a:avLst/>
              <a:gdLst>
                <a:gd name="connsiteX0" fmla="*/ 350 w 353"/>
                <a:gd name="connsiteY0" fmla="*/ 7 h 490"/>
                <a:gd name="connsiteX1" fmla="*/ 50 w 353"/>
                <a:gd name="connsiteY1" fmla="*/ 32 h 490"/>
                <a:gd name="connsiteX2" fmla="*/ 52 w 353"/>
                <a:gd name="connsiteY2" fmla="*/ 73 h 490"/>
                <a:gd name="connsiteX3" fmla="*/ 0 w 353"/>
                <a:gd name="connsiteY3" fmla="*/ 300 h 490"/>
                <a:gd name="connsiteX4" fmla="*/ 121 w 353"/>
                <a:gd name="connsiteY4" fmla="*/ 490 h 490"/>
                <a:gd name="connsiteX5" fmla="*/ 271 w 353"/>
                <a:gd name="connsiteY5" fmla="*/ 430 h 490"/>
                <a:gd name="connsiteX6" fmla="*/ 353 w 353"/>
                <a:gd name="connsiteY6" fmla="*/ 73 h 490"/>
                <a:gd name="connsiteX7" fmla="*/ 350 w 353"/>
                <a:gd name="connsiteY7" fmla="*/ 7 h 490"/>
                <a:gd name="connsiteX0" fmla="*/ 350 w 353"/>
                <a:gd name="connsiteY0" fmla="*/ 0 h 483"/>
                <a:gd name="connsiteX1" fmla="*/ 50 w 353"/>
                <a:gd name="connsiteY1" fmla="*/ 25 h 483"/>
                <a:gd name="connsiteX2" fmla="*/ 52 w 353"/>
                <a:gd name="connsiteY2" fmla="*/ 66 h 483"/>
                <a:gd name="connsiteX3" fmla="*/ 0 w 353"/>
                <a:gd name="connsiteY3" fmla="*/ 293 h 483"/>
                <a:gd name="connsiteX4" fmla="*/ 121 w 353"/>
                <a:gd name="connsiteY4" fmla="*/ 483 h 483"/>
                <a:gd name="connsiteX5" fmla="*/ 271 w 353"/>
                <a:gd name="connsiteY5" fmla="*/ 423 h 483"/>
                <a:gd name="connsiteX6" fmla="*/ 353 w 353"/>
                <a:gd name="connsiteY6" fmla="*/ 66 h 483"/>
                <a:gd name="connsiteX7" fmla="*/ 350 w 353"/>
                <a:gd name="connsiteY7" fmla="*/ 0 h 483"/>
                <a:gd name="connsiteX0" fmla="*/ 350 w 353"/>
                <a:gd name="connsiteY0" fmla="*/ 0 h 423"/>
                <a:gd name="connsiteX1" fmla="*/ 50 w 353"/>
                <a:gd name="connsiteY1" fmla="*/ 25 h 423"/>
                <a:gd name="connsiteX2" fmla="*/ 52 w 353"/>
                <a:gd name="connsiteY2" fmla="*/ 66 h 423"/>
                <a:gd name="connsiteX3" fmla="*/ 0 w 353"/>
                <a:gd name="connsiteY3" fmla="*/ 293 h 423"/>
                <a:gd name="connsiteX4" fmla="*/ 271 w 353"/>
                <a:gd name="connsiteY4" fmla="*/ 423 h 423"/>
                <a:gd name="connsiteX5" fmla="*/ 353 w 353"/>
                <a:gd name="connsiteY5" fmla="*/ 66 h 423"/>
                <a:gd name="connsiteX6" fmla="*/ 350 w 353"/>
                <a:gd name="connsiteY6" fmla="*/ 0 h 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" h="423">
                  <a:moveTo>
                    <a:pt x="350" y="0"/>
                  </a:moveTo>
                  <a:lnTo>
                    <a:pt x="50" y="25"/>
                  </a:lnTo>
                  <a:cubicBezTo>
                    <a:pt x="51" y="39"/>
                    <a:pt x="52" y="52"/>
                    <a:pt x="52" y="66"/>
                  </a:cubicBezTo>
                  <a:cubicBezTo>
                    <a:pt x="52" y="147"/>
                    <a:pt x="33" y="224"/>
                    <a:pt x="0" y="293"/>
                  </a:cubicBezTo>
                  <a:lnTo>
                    <a:pt x="271" y="423"/>
                  </a:lnTo>
                  <a:cubicBezTo>
                    <a:pt x="323" y="315"/>
                    <a:pt x="353" y="194"/>
                    <a:pt x="353" y="66"/>
                  </a:cubicBezTo>
                  <a:cubicBezTo>
                    <a:pt x="353" y="44"/>
                    <a:pt x="352" y="22"/>
                    <a:pt x="3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1F540D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lum bright="-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98"/>
          <a:stretch>
            <a:fillRect/>
          </a:stretch>
        </p:blipFill>
        <p:spPr>
          <a:xfrm>
            <a:off x="3581400" y="2286880"/>
            <a:ext cx="323410" cy="751556"/>
          </a:xfrm>
          <a:prstGeom prst="rect">
            <a:avLst/>
          </a:prstGeom>
          <a:effectLst>
            <a:outerShdw blurRad="50800" dist="25400" dir="5400000" algn="br">
              <a:srgbClr val="000000">
                <a:alpha val="43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lum bright="-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98"/>
          <a:stretch>
            <a:fillRect/>
          </a:stretch>
        </p:blipFill>
        <p:spPr>
          <a:xfrm>
            <a:off x="4244516" y="2286880"/>
            <a:ext cx="323410" cy="751556"/>
          </a:xfrm>
          <a:prstGeom prst="rect">
            <a:avLst/>
          </a:prstGeom>
          <a:effectLst>
            <a:outerShdw blurRad="50800" dist="25400" dir="5400000" algn="br">
              <a:srgbClr val="000000">
                <a:alpha val="43000"/>
              </a:srgb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lum bright="-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98"/>
          <a:stretch>
            <a:fillRect/>
          </a:stretch>
        </p:blipFill>
        <p:spPr>
          <a:xfrm>
            <a:off x="4576074" y="2286880"/>
            <a:ext cx="323410" cy="751556"/>
          </a:xfrm>
          <a:prstGeom prst="rect">
            <a:avLst/>
          </a:prstGeom>
          <a:effectLst>
            <a:outerShdw blurRad="50800" dist="25400" dir="5400000" algn="br">
              <a:srgbClr val="000000">
                <a:alpha val="43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lum bright="-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98"/>
          <a:stretch>
            <a:fillRect/>
          </a:stretch>
        </p:blipFill>
        <p:spPr>
          <a:xfrm>
            <a:off x="5239190" y="2286880"/>
            <a:ext cx="323410" cy="751556"/>
          </a:xfrm>
          <a:prstGeom prst="rect">
            <a:avLst/>
          </a:prstGeom>
          <a:effectLst>
            <a:outerShdw blurRad="50800" dist="25400" dir="5400000" algn="br">
              <a:srgbClr val="000000">
                <a:alpha val="43000"/>
              </a:srgb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lum bright="-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98"/>
          <a:stretch>
            <a:fillRect/>
          </a:stretch>
        </p:blipFill>
        <p:spPr>
          <a:xfrm>
            <a:off x="4907632" y="2286880"/>
            <a:ext cx="323410" cy="751556"/>
          </a:xfrm>
          <a:prstGeom prst="rect">
            <a:avLst/>
          </a:prstGeom>
          <a:effectLst>
            <a:outerShdw blurRad="50800" dist="25400" dir="5400000" algn="br">
              <a:srgbClr val="000000">
                <a:alpha val="43000"/>
              </a:srgb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lum bright="-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98"/>
          <a:stretch>
            <a:fillRect/>
          </a:stretch>
        </p:blipFill>
        <p:spPr>
          <a:xfrm>
            <a:off x="3912958" y="2286880"/>
            <a:ext cx="323410" cy="751556"/>
          </a:xfrm>
          <a:prstGeom prst="rect">
            <a:avLst/>
          </a:prstGeom>
          <a:effectLst>
            <a:outerShdw blurRad="50800" dist="25400" dir="5400000" algn="br">
              <a:srgbClr val="000000">
                <a:alpha val="43000"/>
              </a:srgbClr>
            </a:outerShdw>
          </a:effectLst>
        </p:spPr>
      </p:pic>
      <p:sp>
        <p:nvSpPr>
          <p:cNvPr id="56" name="Text Box 91"/>
          <p:cNvSpPr txBox="1">
            <a:spLocks noChangeArrowheads="1"/>
          </p:cNvSpPr>
          <p:nvPr/>
        </p:nvSpPr>
        <p:spPr bwMode="gray">
          <a:xfrm>
            <a:off x="1395088" y="193649"/>
            <a:ext cx="65015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defTabSz="801688" eaLnBrk="1" hangingPunct="1">
              <a:spcBef>
                <a:spcPct val="20000"/>
              </a:spcBef>
            </a:pPr>
            <a:r>
              <a:rPr lang="ru-RU" sz="2000" b="1" noProof="1">
                <a:solidFill>
                  <a:srgbClr val="009403"/>
                </a:solidFill>
                <a:latin typeface="+mj-lt"/>
                <a:cs typeface="Arial" charset="0"/>
              </a:rPr>
              <a:t>Управление печатью необходимо любой компании, которая заинтересована в</a:t>
            </a:r>
            <a:r>
              <a:rPr lang="de-DE" sz="2000" b="1" noProof="1">
                <a:solidFill>
                  <a:srgbClr val="009403"/>
                </a:solidFill>
                <a:latin typeface="+mj-lt"/>
                <a:cs typeface="Arial" charset="0"/>
              </a:rPr>
              <a:t>...</a:t>
            </a:r>
          </a:p>
        </p:txBody>
      </p:sp>
      <p:sp>
        <p:nvSpPr>
          <p:cNvPr id="47" name="Text Box 91">
            <a:hlinkClick r:id="rId6"/>
          </p:cNvPr>
          <p:cNvSpPr txBox="1">
            <a:spLocks noChangeArrowheads="1"/>
          </p:cNvSpPr>
          <p:nvPr/>
        </p:nvSpPr>
        <p:spPr bwMode="gray">
          <a:xfrm>
            <a:off x="205079" y="1864972"/>
            <a:ext cx="19331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defTabSz="801688" eaLnBrk="1" hangingPunct="1">
              <a:spcBef>
                <a:spcPct val="20000"/>
              </a:spcBef>
            </a:pPr>
            <a:r>
              <a:rPr lang="ru-RU" sz="1400" b="1" noProof="1">
                <a:solidFill>
                  <a:srgbClr val="080808"/>
                </a:solidFill>
                <a:latin typeface="+mj-lt"/>
                <a:cs typeface="Arial" charset="0"/>
              </a:rPr>
              <a:t>Безопасности</a:t>
            </a:r>
            <a:endParaRPr lang="de-DE" sz="1400" b="1" noProof="1">
              <a:solidFill>
                <a:srgbClr val="080808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9620" y="4338826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chemeClr val="accent5"/>
                </a:solidFill>
                <a:ea typeface="MS PGothic" panose="020B0600070205080204" pitchFamily="34" charset="-128"/>
              </a:rPr>
              <a:t>архитектура</a:t>
            </a:r>
            <a:r>
              <a:rPr lang="en-US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  <a:endParaRPr lang="en-US" sz="2600" b="1" dirty="0">
              <a:solidFill>
                <a:schemeClr val="accent5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59" y="3171419"/>
            <a:ext cx="2243522" cy="5060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3830" y="63906"/>
            <a:ext cx="3708185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Основные возможности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Кросс-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платформенность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Поддержка нескольких серверов/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офисов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Сервер в каждом офисе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Централизованная отчётность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Внутренняя БД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Поддержка внешних БД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Универсальный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Global Driver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 также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VM-ready 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Встроенная поддержка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64-bit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Технологии кластеризации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6140" y="63906"/>
            <a:ext cx="5257948" cy="2953215"/>
            <a:chOff x="106140" y="63906"/>
            <a:chExt cx="5490636" cy="3083908"/>
          </a:xfrm>
        </p:grpSpPr>
        <p:pic>
          <p:nvPicPr>
            <p:cNvPr id="8196" name="Picture 4" descr="Multi-site, multi-print server deployment with PaperCut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40" y="63906"/>
              <a:ext cx="5490636" cy="3083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39752" y="1605860"/>
              <a:ext cx="648072" cy="144016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800" b="1" dirty="0"/>
                <a:t> </a:t>
              </a:r>
              <a:r>
                <a:rPr lang="ru-RU" sz="800" b="1" dirty="0"/>
                <a:t>Сервер </a:t>
              </a:r>
              <a:r>
                <a:rPr lang="en-GB" sz="800" b="1" dirty="0" err="1"/>
                <a:t>PaperCut</a:t>
              </a:r>
              <a:endParaRPr lang="ru-RU" sz="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4695" y="1329228"/>
              <a:ext cx="361851" cy="381924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800" b="1" dirty="0"/>
                <a:t>Сервер печати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91958" y="2585108"/>
              <a:ext cx="344480" cy="135632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800" b="1" dirty="0"/>
                <a:t>МФУ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3062" y="1520190"/>
              <a:ext cx="333314" cy="144016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800" b="1" dirty="0"/>
                <a:t>Сервер печати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29695" y="901280"/>
              <a:ext cx="422488" cy="158302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800" b="1" dirty="0"/>
                <a:t>Рабочая станция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4083" y="841177"/>
              <a:ext cx="422488" cy="158302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800" b="1" dirty="0"/>
                <a:t>Рабочая станция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251" y="2345351"/>
              <a:ext cx="252749" cy="111798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800" b="1" dirty="0"/>
                <a:t>МФУ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8083" y="183581"/>
              <a:ext cx="994442" cy="144016"/>
            </a:xfrm>
            <a:prstGeom prst="rect">
              <a:avLst/>
            </a:prstGeom>
            <a:solidFill>
              <a:srgbClr val="4C4C4D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GB" sz="700" b="1" dirty="0">
                  <a:solidFill>
                    <a:schemeClr val="bg1"/>
                  </a:solidFill>
                </a:rPr>
                <a:t> </a:t>
              </a:r>
              <a:r>
                <a:rPr lang="ru-RU" sz="700" b="1" dirty="0">
                  <a:solidFill>
                    <a:schemeClr val="bg1"/>
                  </a:solidFill>
                </a:rPr>
                <a:t>Офис 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9292" y="181424"/>
              <a:ext cx="994442" cy="144016"/>
            </a:xfrm>
            <a:prstGeom prst="rect">
              <a:avLst/>
            </a:prstGeom>
            <a:solidFill>
              <a:srgbClr val="4C4C4D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GB" sz="700" b="1" dirty="0">
                  <a:solidFill>
                    <a:schemeClr val="bg1"/>
                  </a:solidFill>
                </a:rPr>
                <a:t> </a:t>
              </a:r>
              <a:r>
                <a:rPr lang="ru-RU" sz="700" b="1" dirty="0">
                  <a:solidFill>
                    <a:schemeClr val="bg1"/>
                  </a:solidFill>
                </a:rPr>
                <a:t>Офис Б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9668" y="2536072"/>
              <a:ext cx="126375" cy="88124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endParaRPr lang="ru-RU" sz="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37821" y="2538717"/>
              <a:ext cx="225584" cy="144016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b="1" dirty="0"/>
                <a:t>SQL</a:t>
              </a:r>
              <a:endParaRPr lang="ru-RU" sz="8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33273" y="2738203"/>
              <a:ext cx="126375" cy="88124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endParaRPr lang="ru-RU" sz="800" b="1" dirty="0"/>
            </a:p>
          </p:txBody>
        </p:sp>
      </p:grpSp>
      <p:graphicFrame>
        <p:nvGraphicFramePr>
          <p:cNvPr id="22" name="Object 27">
            <a:extLst>
              <a:ext uri="{FF2B5EF4-FFF2-40B4-BE49-F238E27FC236}">
                <a16:creationId xmlns:a16="http://schemas.microsoft.com/office/drawing/2014/main" id="{29305BE4-858A-4F74-9099-B843C75F3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805280"/>
              </p:ext>
            </p:extLst>
          </p:nvPr>
        </p:nvGraphicFramePr>
        <p:xfrm>
          <a:off x="2871537" y="409671"/>
          <a:ext cx="2731968" cy="386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7" imgW="3777861" imgH="5346331" progId="AcroExch.Document.DC">
                  <p:embed/>
                </p:oleObj>
              </mc:Choice>
              <mc:Fallback>
                <p:oleObj name="Acrobat Document" r:id="rId7" imgW="3777861" imgH="5346331" progId="AcroExch.Document.DC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00FAEDF-32A9-4ED6-90C9-21B38B22C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71537" y="409671"/>
                        <a:ext cx="2731968" cy="3866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3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ihandform 6"/>
          <p:cNvSpPr/>
          <p:nvPr/>
        </p:nvSpPr>
        <p:spPr bwMode="auto">
          <a:xfrm>
            <a:off x="4644010" y="331627"/>
            <a:ext cx="1002703" cy="2664296"/>
          </a:xfrm>
          <a:custGeom>
            <a:avLst/>
            <a:gdLst>
              <a:gd name="connsiteX0" fmla="*/ 1299713 w 1311215"/>
              <a:gd name="connsiteY0" fmla="*/ 149525 h 609600"/>
              <a:gd name="connsiteX1" fmla="*/ 0 w 1311215"/>
              <a:gd name="connsiteY1" fmla="*/ 0 h 609600"/>
              <a:gd name="connsiteX2" fmla="*/ 0 w 1311215"/>
              <a:gd name="connsiteY2" fmla="*/ 609600 h 609600"/>
              <a:gd name="connsiteX3" fmla="*/ 1311215 w 1311215"/>
              <a:gd name="connsiteY3" fmla="*/ 494581 h 609600"/>
              <a:gd name="connsiteX4" fmla="*/ 1299713 w 1311215"/>
              <a:gd name="connsiteY4" fmla="*/ 149525 h 609600"/>
              <a:gd name="connsiteX0" fmla="*/ 1311215 w 1311215"/>
              <a:gd name="connsiteY0" fmla="*/ 161027 h 609600"/>
              <a:gd name="connsiteX1" fmla="*/ 0 w 1311215"/>
              <a:gd name="connsiteY1" fmla="*/ 0 h 609600"/>
              <a:gd name="connsiteX2" fmla="*/ 0 w 1311215"/>
              <a:gd name="connsiteY2" fmla="*/ 609600 h 609600"/>
              <a:gd name="connsiteX3" fmla="*/ 1311215 w 1311215"/>
              <a:gd name="connsiteY3" fmla="*/ 494581 h 609600"/>
              <a:gd name="connsiteX4" fmla="*/ 1311215 w 1311215"/>
              <a:gd name="connsiteY4" fmla="*/ 161027 h 609600"/>
              <a:gd name="connsiteX0" fmla="*/ 1311215 w 1311215"/>
              <a:gd name="connsiteY0" fmla="*/ 149633 h 609600"/>
              <a:gd name="connsiteX1" fmla="*/ 0 w 1311215"/>
              <a:gd name="connsiteY1" fmla="*/ 0 h 609600"/>
              <a:gd name="connsiteX2" fmla="*/ 0 w 1311215"/>
              <a:gd name="connsiteY2" fmla="*/ 609600 h 609600"/>
              <a:gd name="connsiteX3" fmla="*/ 1311215 w 1311215"/>
              <a:gd name="connsiteY3" fmla="*/ 494581 h 609600"/>
              <a:gd name="connsiteX4" fmla="*/ 1311215 w 1311215"/>
              <a:gd name="connsiteY4" fmla="*/ 149633 h 609600"/>
              <a:gd name="connsiteX0" fmla="*/ 1311215 w 1311215"/>
              <a:gd name="connsiteY0" fmla="*/ 149633 h 609600"/>
              <a:gd name="connsiteX1" fmla="*/ 0 w 1311215"/>
              <a:gd name="connsiteY1" fmla="*/ 0 h 609600"/>
              <a:gd name="connsiteX2" fmla="*/ 0 w 1311215"/>
              <a:gd name="connsiteY2" fmla="*/ 609600 h 609600"/>
              <a:gd name="connsiteX3" fmla="*/ 1305518 w 1311215"/>
              <a:gd name="connsiteY3" fmla="*/ 500279 h 609600"/>
              <a:gd name="connsiteX4" fmla="*/ 1311215 w 1311215"/>
              <a:gd name="connsiteY4" fmla="*/ 149633 h 609600"/>
              <a:gd name="connsiteX0" fmla="*/ 1311215 w 1311215"/>
              <a:gd name="connsiteY0" fmla="*/ 149633 h 609600"/>
              <a:gd name="connsiteX1" fmla="*/ 0 w 1311215"/>
              <a:gd name="connsiteY1" fmla="*/ 0 h 609600"/>
              <a:gd name="connsiteX2" fmla="*/ 0 w 1311215"/>
              <a:gd name="connsiteY2" fmla="*/ 609600 h 609600"/>
              <a:gd name="connsiteX3" fmla="*/ 1311215 w 1311215"/>
              <a:gd name="connsiteY3" fmla="*/ 500279 h 609600"/>
              <a:gd name="connsiteX4" fmla="*/ 1311215 w 1311215"/>
              <a:gd name="connsiteY4" fmla="*/ 149633 h 609600"/>
              <a:gd name="connsiteX0" fmla="*/ 1311215 w 1311215"/>
              <a:gd name="connsiteY0" fmla="*/ 42629 h 609600"/>
              <a:gd name="connsiteX1" fmla="*/ 0 w 1311215"/>
              <a:gd name="connsiteY1" fmla="*/ 0 h 609600"/>
              <a:gd name="connsiteX2" fmla="*/ 0 w 1311215"/>
              <a:gd name="connsiteY2" fmla="*/ 609600 h 609600"/>
              <a:gd name="connsiteX3" fmla="*/ 1311215 w 1311215"/>
              <a:gd name="connsiteY3" fmla="*/ 500279 h 609600"/>
              <a:gd name="connsiteX4" fmla="*/ 1311215 w 1311215"/>
              <a:gd name="connsiteY4" fmla="*/ 42629 h 609600"/>
              <a:gd name="connsiteX0" fmla="*/ 1311215 w 1311215"/>
              <a:gd name="connsiteY0" fmla="*/ 42629 h 636466"/>
              <a:gd name="connsiteX1" fmla="*/ 0 w 1311215"/>
              <a:gd name="connsiteY1" fmla="*/ 0 h 636466"/>
              <a:gd name="connsiteX2" fmla="*/ 0 w 1311215"/>
              <a:gd name="connsiteY2" fmla="*/ 609600 h 636466"/>
              <a:gd name="connsiteX3" fmla="*/ 1311215 w 1311215"/>
              <a:gd name="connsiteY3" fmla="*/ 636466 h 636466"/>
              <a:gd name="connsiteX4" fmla="*/ 1311215 w 1311215"/>
              <a:gd name="connsiteY4" fmla="*/ 42629 h 636466"/>
              <a:gd name="connsiteX0" fmla="*/ 1311215 w 1311215"/>
              <a:gd name="connsiteY0" fmla="*/ 42629 h 891702"/>
              <a:gd name="connsiteX1" fmla="*/ 0 w 1311215"/>
              <a:gd name="connsiteY1" fmla="*/ 0 h 891702"/>
              <a:gd name="connsiteX2" fmla="*/ 0 w 1311215"/>
              <a:gd name="connsiteY2" fmla="*/ 891702 h 891702"/>
              <a:gd name="connsiteX3" fmla="*/ 1311215 w 1311215"/>
              <a:gd name="connsiteY3" fmla="*/ 636466 h 891702"/>
              <a:gd name="connsiteX4" fmla="*/ 1311215 w 1311215"/>
              <a:gd name="connsiteY4" fmla="*/ 42629 h 891702"/>
              <a:gd name="connsiteX0" fmla="*/ 1311215 w 1311215"/>
              <a:gd name="connsiteY0" fmla="*/ 324731 h 1173804"/>
              <a:gd name="connsiteX1" fmla="*/ 9727 w 1311215"/>
              <a:gd name="connsiteY1" fmla="*/ 0 h 1173804"/>
              <a:gd name="connsiteX2" fmla="*/ 0 w 1311215"/>
              <a:gd name="connsiteY2" fmla="*/ 1173804 h 1173804"/>
              <a:gd name="connsiteX3" fmla="*/ 1311215 w 1311215"/>
              <a:gd name="connsiteY3" fmla="*/ 918568 h 1173804"/>
              <a:gd name="connsiteX4" fmla="*/ 1311215 w 1311215"/>
              <a:gd name="connsiteY4" fmla="*/ 324731 h 1173804"/>
              <a:gd name="connsiteX0" fmla="*/ 1311215 w 1311215"/>
              <a:gd name="connsiteY0" fmla="*/ 305276 h 1173804"/>
              <a:gd name="connsiteX1" fmla="*/ 9727 w 1311215"/>
              <a:gd name="connsiteY1" fmla="*/ 0 h 1173804"/>
              <a:gd name="connsiteX2" fmla="*/ 0 w 1311215"/>
              <a:gd name="connsiteY2" fmla="*/ 1173804 h 1173804"/>
              <a:gd name="connsiteX3" fmla="*/ 1311215 w 1311215"/>
              <a:gd name="connsiteY3" fmla="*/ 918568 h 1173804"/>
              <a:gd name="connsiteX4" fmla="*/ 1311215 w 1311215"/>
              <a:gd name="connsiteY4" fmla="*/ 305276 h 1173804"/>
              <a:gd name="connsiteX0" fmla="*/ 1312150 w 1312150"/>
              <a:gd name="connsiteY0" fmla="*/ 305276 h 1173804"/>
              <a:gd name="connsiteX1" fmla="*/ 935 w 1312150"/>
              <a:gd name="connsiteY1" fmla="*/ 0 h 1173804"/>
              <a:gd name="connsiteX2" fmla="*/ 935 w 1312150"/>
              <a:gd name="connsiteY2" fmla="*/ 1173804 h 1173804"/>
              <a:gd name="connsiteX3" fmla="*/ 1312150 w 1312150"/>
              <a:gd name="connsiteY3" fmla="*/ 918568 h 1173804"/>
              <a:gd name="connsiteX4" fmla="*/ 1312150 w 1312150"/>
              <a:gd name="connsiteY4" fmla="*/ 305276 h 1173804"/>
              <a:gd name="connsiteX0" fmla="*/ 1312150 w 1312150"/>
              <a:gd name="connsiteY0" fmla="*/ 305276 h 1173804"/>
              <a:gd name="connsiteX1" fmla="*/ 935 w 1312150"/>
              <a:gd name="connsiteY1" fmla="*/ 0 h 1173804"/>
              <a:gd name="connsiteX2" fmla="*/ 935 w 1312150"/>
              <a:gd name="connsiteY2" fmla="*/ 1173804 h 1173804"/>
              <a:gd name="connsiteX3" fmla="*/ 1312150 w 1312150"/>
              <a:gd name="connsiteY3" fmla="*/ 911452 h 1173804"/>
              <a:gd name="connsiteX4" fmla="*/ 1312150 w 1312150"/>
              <a:gd name="connsiteY4" fmla="*/ 305276 h 117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150" h="1173804">
                <a:moveTo>
                  <a:pt x="1312150" y="305276"/>
                </a:moveTo>
                <a:lnTo>
                  <a:pt x="935" y="0"/>
                </a:lnTo>
                <a:cubicBezTo>
                  <a:pt x="-2307" y="391268"/>
                  <a:pt x="4177" y="782536"/>
                  <a:pt x="935" y="1173804"/>
                </a:cubicBezTo>
                <a:lnTo>
                  <a:pt x="1312150" y="911452"/>
                </a:lnTo>
                <a:lnTo>
                  <a:pt x="1312150" y="305276"/>
                </a:lnTo>
                <a:close/>
              </a:path>
            </a:pathLst>
          </a:custGeom>
          <a:solidFill>
            <a:srgbClr val="5ABBA0"/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de-DE" sz="11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26" name="Rechteck 19"/>
          <p:cNvSpPr/>
          <p:nvPr/>
        </p:nvSpPr>
        <p:spPr bwMode="auto">
          <a:xfrm>
            <a:off x="5646576" y="1024372"/>
            <a:ext cx="3389920" cy="1379106"/>
          </a:xfrm>
          <a:prstGeom prst="rect">
            <a:avLst/>
          </a:prstGeom>
          <a:solidFill>
            <a:srgbClr val="63CCB0"/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de-DE" sz="11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3146360"/>
            <a:ext cx="864096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 fontAlgn="base">
              <a:spcBef>
                <a:spcPct val="0"/>
              </a:spcBef>
              <a:spcAft>
                <a:spcPct val="0"/>
              </a:spcAft>
              <a:tabLst>
                <a:tab pos="4305300" algn="l"/>
              </a:tabLst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defTabSz="801688" fontAlgn="base">
              <a:spcBef>
                <a:spcPct val="0"/>
              </a:spcBef>
              <a:spcAft>
                <a:spcPct val="0"/>
              </a:spcAft>
              <a:tabLst>
                <a:tab pos="4305300" algn="l"/>
              </a:tabLst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Первоклассный клиент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PaperCut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Embedded</a:t>
            </a: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     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для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: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	</a:t>
            </a:r>
          </a:p>
          <a:p>
            <a:pPr defTabSz="801688" fontAlgn="base">
              <a:spcBef>
                <a:spcPct val="0"/>
              </a:spcBef>
              <a:spcAft>
                <a:spcPct val="0"/>
              </a:spcAft>
              <a:tabLst>
                <a:tab pos="4305300" algn="l"/>
              </a:tabLs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Brother,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Canon, Dell, HP,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Konica Minolta, Kyocera, Lexmark, OKI,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Ricoh, RISO, Samsung, Sharp,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Sindoh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, Toshiba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,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Xerox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, …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defTabSz="801688" fontAlgn="base">
              <a:spcBef>
                <a:spcPct val="0"/>
              </a:spcBef>
              <a:spcAft>
                <a:spcPct val="0"/>
              </a:spcAft>
              <a:tabLst>
                <a:tab pos="3943350" algn="l"/>
              </a:tabLst>
            </a:pPr>
            <a:endParaRPr lang="en-US" sz="11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2051" name="Picture 3" descr="C:\Users\Tom Beresford\Desktop\GENERICCOPI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438" y="990029"/>
            <a:ext cx="1179365" cy="221248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Embedded </a:t>
            </a:r>
            <a:r>
              <a:rPr lang="ru-RU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клиент</a:t>
            </a:r>
            <a:r>
              <a:rPr lang="en-US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pic>
        <p:nvPicPr>
          <p:cNvPr id="2050" name="Picture 2" descr="Image alt goes here">
            <a:extLst>
              <a:ext uri="{FF2B5EF4-FFF2-40B4-BE49-F238E27FC236}">
                <a16:creationId xmlns:a16="http://schemas.microsoft.com/office/drawing/2014/main" id="{FFD1D6B1-A7B8-41C0-8AE1-4D5D0C9F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9" y="195579"/>
            <a:ext cx="3917179" cy="295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9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131590"/>
            <a:ext cx="36004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 fontAlgn="base">
              <a:spcBef>
                <a:spcPct val="0"/>
              </a:spcBef>
              <a:spcAft>
                <a:spcPct val="0"/>
              </a:spcAft>
              <a:tabLst>
                <a:tab pos="4305300" algn="l"/>
              </a:tabLst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Управление сканированием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defTabSz="801688" fontAlgn="base">
              <a:spcBef>
                <a:spcPct val="0"/>
              </a:spcBef>
              <a:spcAft>
                <a:spcPct val="0"/>
              </a:spcAft>
              <a:tabLst>
                <a:tab pos="4305300" algn="l"/>
              </a:tabLst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marL="342900" indent="-342900" defTabSz="8016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Собственные сценарии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marL="342900" indent="-342900" defTabSz="8016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OCR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(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cloud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или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on-prem)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marL="342900" indent="-342900" defTabSz="8016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ОБлачные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 хранилища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defTabSz="801688" fontAlgn="base">
              <a:spcBef>
                <a:spcPct val="0"/>
              </a:spcBef>
              <a:spcAft>
                <a:spcPct val="0"/>
              </a:spcAft>
              <a:tabLst>
                <a:tab pos="4305300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</a:rPr>
              <a:t>	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  <a:p>
            <a:pPr defTabSz="801688" fontAlgn="base">
              <a:spcBef>
                <a:spcPct val="0"/>
              </a:spcBef>
              <a:spcAft>
                <a:spcPct val="0"/>
              </a:spcAft>
              <a:tabLst>
                <a:tab pos="3943350" algn="l"/>
              </a:tabLst>
            </a:pPr>
            <a:endParaRPr lang="en-US" sz="11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Управление сканированием</a:t>
            </a:r>
            <a:r>
              <a:rPr lang="en-US" sz="2600" b="1" dirty="0">
                <a:solidFill>
                  <a:srgbClr val="63CCB0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pic>
        <p:nvPicPr>
          <p:cNvPr id="4098" name="Picture 2" descr="Image alt goes here">
            <a:extLst>
              <a:ext uri="{FF2B5EF4-FFF2-40B4-BE49-F238E27FC236}">
                <a16:creationId xmlns:a16="http://schemas.microsoft.com/office/drawing/2014/main" id="{4466C22A-1E38-447A-A0DB-51AA1AB18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3518"/>
            <a:ext cx="4562462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0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perCut Fast Release Termin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0" y="3227522"/>
            <a:ext cx="53625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74800" y="4333253"/>
            <a:ext cx="5526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безопасная печать </a:t>
            </a:r>
            <a:r>
              <a:rPr lang="hr-HR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Find</a:t>
            </a:r>
            <a:r>
              <a:rPr lang="ru-RU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-</a:t>
            </a:r>
            <a:r>
              <a:rPr lang="hr-HR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Me</a:t>
            </a:r>
            <a:r>
              <a:rPr lang="ru-RU" sz="2600" b="1" dirty="0">
                <a:solidFill>
                  <a:srgbClr val="60BB46"/>
                </a:solidFill>
                <a:ea typeface="MS PGothic" panose="020B0600070205080204" pitchFamily="34" charset="-128"/>
              </a:rPr>
              <a:t> </a:t>
            </a:r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566" y="380474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>
                    <a:lumMod val="50000"/>
                  </a:schemeClr>
                </a:solidFill>
              </a:rPr>
              <a:t>FIND-ME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 безопасная аутентификация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Имя пользователя и пароль – на МФУ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ID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-код – на МФУ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Карта – на МФУ с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USB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кард-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ридером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Карта или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ID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-код – на сетевых принтерах с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Fast Release terminal (TCP converter + Card Reader)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Мобильная печать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Пользовательский веб-интерфейс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909" y="83025"/>
            <a:ext cx="3315873" cy="1903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939" y="2093983"/>
            <a:ext cx="3315873" cy="19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8921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/ 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Bottom Aligned Logo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ottom Aligned Logo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Bottom Aligned Logo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Bottom Aligned Logo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Bottom Aligned Logo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Bottom Aligned Logo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Bottom Aligned Logo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Bottom Aligned Logo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Bottom Aligned Logo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15660</TotalTime>
  <Words>743</Words>
  <Application>Microsoft Office PowerPoint</Application>
  <PresentationFormat>Экран (16:9)</PresentationFormat>
  <Paragraphs>165</Paragraphs>
  <Slides>23</Slides>
  <Notes>12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</vt:lpstr>
      <vt:lpstr>Barlow</vt:lpstr>
      <vt:lpstr>Calibri</vt:lpstr>
      <vt:lpstr>Tahoma</vt:lpstr>
      <vt:lpstr>Title / Intro Slide</vt:lpstr>
      <vt:lpstr>Bottom Aligned Logo Slides</vt:lpstr>
      <vt:lpstr>3_Bottom Aligned Logo Slides</vt:lpstr>
      <vt:lpstr>5_Bottom Aligned Logo Slides</vt:lpstr>
      <vt:lpstr>6_Bottom Aligned Logo Slides</vt:lpstr>
      <vt:lpstr>7_Bottom Aligned Logo Slides</vt:lpstr>
      <vt:lpstr>8_Bottom Aligned Logo Slides</vt:lpstr>
      <vt:lpstr>9_Bottom Aligned Logo Slides</vt:lpstr>
      <vt:lpstr>4_Bottom Aligned Logo Slides</vt:lpstr>
      <vt:lpstr>11_Bottom Aligned Logo Slides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ROI и сокращение расходов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Beresford</dc:creator>
  <cp:lastModifiedBy>Victor Magazinny</cp:lastModifiedBy>
  <cp:revision>377</cp:revision>
  <cp:lastPrinted>2021-02-10T12:44:22Z</cp:lastPrinted>
  <dcterms:created xsi:type="dcterms:W3CDTF">2013-07-23T03:46:53Z</dcterms:created>
  <dcterms:modified xsi:type="dcterms:W3CDTF">2021-12-02T11:02:46Z</dcterms:modified>
</cp:coreProperties>
</file>